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92.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84.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8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94.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79.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93.xml"/>
  <Override ContentType="application/vnd.openxmlformats-officedocument.presentationml.slide+xml" PartName="/ppt/slides/slide80.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88.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9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29c6c50e4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29c6c50e4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29c6c50e4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29c6c50e4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e444c26bf8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e444c26bf8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e444c26bf8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e444c26bf8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e444c26bf8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e444c26bf8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e29c6c50e4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e29c6c50e4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e29c6c50e4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e29c6c50e4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e29c6c50e4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e29c6c50e4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e444c26bf8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e444c26bf8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e29c6c50e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e29c6c50e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29c6c50e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29c6c50e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e50cead8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e50cead8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e50cead818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e50cead81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e50cead818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e50cead81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e50cead81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e50cead81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e50cead818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e50cead818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e50cead81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e50cead81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e29c6c50e4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e29c6c50e4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e50cead818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e50cead818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e29c6c50e4_0_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e29c6c50e4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e29c6c50e4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e29c6c50e4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e29c6c50e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e29c6c50e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e50cead818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e50cead818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e29c6c50e4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e29c6c50e4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e42e43638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e42e43638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e444c26bf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e444c26bf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e444c26bf8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e444c26bf8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e444c26bf8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e444c26bf8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e5a265a306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e5a265a306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e5a265a306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e5a265a306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e5a265a306_2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e5a265a306_2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e42e43638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e42e43638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e29c6c50e4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e29c6c50e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e444c26bf8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e444c26bf8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e444c26bf8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e444c26bf8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b8252d87b1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b8252d87b1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e5a265a306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2" name="Google Shape;392;ge5a265a30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gb8252d87b1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8" name="Google Shape;398;gb8252d87b1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e5a265a306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e5a265a306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b8252d87b1_0_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0" name="Google Shape;410;gb8252d87b1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e29c6c50e4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e29c6c50e4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e444c26bf8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e444c26bf8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b8252d87b1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b8252d87b1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e29c6c50e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e29c6c50e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gb8252d87b1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8" name="Google Shape;438;gb8252d87b1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ge5a265a30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4" name="Google Shape;444;ge5a265a30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ge444c26bf8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5" name="Google Shape;455;ge444c26bf8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ge444c26bf8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8" name="Google Shape;468;ge444c26bf8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ge444c26bf8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4" name="Google Shape;474;ge444c26bf8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gb8252d87b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0" name="Google Shape;480;gb8252d87b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e444c26bf8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e444c26bf8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ge444c26bf8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3" name="Google Shape;503;ge444c26bf8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ge29c6c50e4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0" name="Google Shape;510;ge29c6c50e4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ge50e574fe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6" name="Google Shape;516;ge50e574fe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e29c6c50e4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e29c6c50e4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gb8252d87b1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2" name="Google Shape;522;gb8252d87b1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ge50e574fe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8" name="Google Shape;528;ge50e574fe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gb8252d87b1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4" name="Google Shape;534;gb8252d87b1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gb8252d87b1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0" name="Google Shape;540;gb8252d87b1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4" name="Shape 544"/>
        <p:cNvGrpSpPr/>
        <p:nvPr/>
      </p:nvGrpSpPr>
      <p:grpSpPr>
        <a:xfrm>
          <a:off x="0" y="0"/>
          <a:ext cx="0" cy="0"/>
          <a:chOff x="0" y="0"/>
          <a:chExt cx="0" cy="0"/>
        </a:xfrm>
      </p:grpSpPr>
      <p:sp>
        <p:nvSpPr>
          <p:cNvPr id="545" name="Google Shape;545;gb8252d87b1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6" name="Google Shape;546;gb8252d87b1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gb8252d87b1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5" name="Google Shape;555;gb8252d87b1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2" name="Shape 562"/>
        <p:cNvGrpSpPr/>
        <p:nvPr/>
      </p:nvGrpSpPr>
      <p:grpSpPr>
        <a:xfrm>
          <a:off x="0" y="0"/>
          <a:ext cx="0" cy="0"/>
          <a:chOff x="0" y="0"/>
          <a:chExt cx="0" cy="0"/>
        </a:xfrm>
      </p:grpSpPr>
      <p:sp>
        <p:nvSpPr>
          <p:cNvPr id="563" name="Google Shape;563;gb8252d87b1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4" name="Google Shape;564;gb8252d87b1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gb8252d87b1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3" name="Google Shape;573;gb8252d87b1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gb8252d87b1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3" name="Google Shape;583;gb8252d87b1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gb8252d87b1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3" name="Google Shape;593;gb8252d87b1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e29c6c50e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e29c6c50e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0" name="Shape 600"/>
        <p:cNvGrpSpPr/>
        <p:nvPr/>
      </p:nvGrpSpPr>
      <p:grpSpPr>
        <a:xfrm>
          <a:off x="0" y="0"/>
          <a:ext cx="0" cy="0"/>
          <a:chOff x="0" y="0"/>
          <a:chExt cx="0" cy="0"/>
        </a:xfrm>
      </p:grpSpPr>
      <p:sp>
        <p:nvSpPr>
          <p:cNvPr id="601" name="Google Shape;601;gb8252d87b1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2" name="Google Shape;602;gb8252d87b1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6" name="Shape 606"/>
        <p:cNvGrpSpPr/>
        <p:nvPr/>
      </p:nvGrpSpPr>
      <p:grpSpPr>
        <a:xfrm>
          <a:off x="0" y="0"/>
          <a:ext cx="0" cy="0"/>
          <a:chOff x="0" y="0"/>
          <a:chExt cx="0" cy="0"/>
        </a:xfrm>
      </p:grpSpPr>
      <p:sp>
        <p:nvSpPr>
          <p:cNvPr id="607" name="Google Shape;607;gb8252d87b1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8" name="Google Shape;608;gb8252d87b1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6" name="Shape 616"/>
        <p:cNvGrpSpPr/>
        <p:nvPr/>
      </p:nvGrpSpPr>
      <p:grpSpPr>
        <a:xfrm>
          <a:off x="0" y="0"/>
          <a:ext cx="0" cy="0"/>
          <a:chOff x="0" y="0"/>
          <a:chExt cx="0" cy="0"/>
        </a:xfrm>
      </p:grpSpPr>
      <p:sp>
        <p:nvSpPr>
          <p:cNvPr id="617" name="Google Shape;617;gb8252d87b1_0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8" name="Google Shape;618;gb8252d87b1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gb8252d87b1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9" name="Google Shape;629;gb8252d87b1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4" name="Shape 634"/>
        <p:cNvGrpSpPr/>
        <p:nvPr/>
      </p:nvGrpSpPr>
      <p:grpSpPr>
        <a:xfrm>
          <a:off x="0" y="0"/>
          <a:ext cx="0" cy="0"/>
          <a:chOff x="0" y="0"/>
          <a:chExt cx="0" cy="0"/>
        </a:xfrm>
      </p:grpSpPr>
      <p:sp>
        <p:nvSpPr>
          <p:cNvPr id="635" name="Google Shape;635;ge29c6c50e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6" name="Google Shape;636;ge29c6c50e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0" name="Shape 640"/>
        <p:cNvGrpSpPr/>
        <p:nvPr/>
      </p:nvGrpSpPr>
      <p:grpSpPr>
        <a:xfrm>
          <a:off x="0" y="0"/>
          <a:ext cx="0" cy="0"/>
          <a:chOff x="0" y="0"/>
          <a:chExt cx="0" cy="0"/>
        </a:xfrm>
      </p:grpSpPr>
      <p:sp>
        <p:nvSpPr>
          <p:cNvPr id="641" name="Google Shape;641;ge444c26bf8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2" name="Google Shape;642;ge444c26bf8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0" name="Shape 650"/>
        <p:cNvGrpSpPr/>
        <p:nvPr/>
      </p:nvGrpSpPr>
      <p:grpSpPr>
        <a:xfrm>
          <a:off x="0" y="0"/>
          <a:ext cx="0" cy="0"/>
          <a:chOff x="0" y="0"/>
          <a:chExt cx="0" cy="0"/>
        </a:xfrm>
      </p:grpSpPr>
      <p:sp>
        <p:nvSpPr>
          <p:cNvPr id="651" name="Google Shape;651;gb8252d87b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2" name="Google Shape;652;gb8252d87b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6" name="Shape 656"/>
        <p:cNvGrpSpPr/>
        <p:nvPr/>
      </p:nvGrpSpPr>
      <p:grpSpPr>
        <a:xfrm>
          <a:off x="0" y="0"/>
          <a:ext cx="0" cy="0"/>
          <a:chOff x="0" y="0"/>
          <a:chExt cx="0" cy="0"/>
        </a:xfrm>
      </p:grpSpPr>
      <p:sp>
        <p:nvSpPr>
          <p:cNvPr id="657" name="Google Shape;657;ge5a265a30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8" name="Google Shape;658;ge5a265a3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2" name="Shape 662"/>
        <p:cNvGrpSpPr/>
        <p:nvPr/>
      </p:nvGrpSpPr>
      <p:grpSpPr>
        <a:xfrm>
          <a:off x="0" y="0"/>
          <a:ext cx="0" cy="0"/>
          <a:chOff x="0" y="0"/>
          <a:chExt cx="0" cy="0"/>
        </a:xfrm>
      </p:grpSpPr>
      <p:sp>
        <p:nvSpPr>
          <p:cNvPr id="663" name="Google Shape;663;gb8252d87b1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4" name="Google Shape;664;gb8252d87b1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2" name="Shape 672"/>
        <p:cNvGrpSpPr/>
        <p:nvPr/>
      </p:nvGrpSpPr>
      <p:grpSpPr>
        <a:xfrm>
          <a:off x="0" y="0"/>
          <a:ext cx="0" cy="0"/>
          <a:chOff x="0" y="0"/>
          <a:chExt cx="0" cy="0"/>
        </a:xfrm>
      </p:grpSpPr>
      <p:sp>
        <p:nvSpPr>
          <p:cNvPr id="673" name="Google Shape;673;gb8252d87b1_0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4" name="Google Shape;674;gb8252d87b1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e29c6c50e4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e29c6c50e4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8" name="Shape 678"/>
        <p:cNvGrpSpPr/>
        <p:nvPr/>
      </p:nvGrpSpPr>
      <p:grpSpPr>
        <a:xfrm>
          <a:off x="0" y="0"/>
          <a:ext cx="0" cy="0"/>
          <a:chOff x="0" y="0"/>
          <a:chExt cx="0" cy="0"/>
        </a:xfrm>
      </p:grpSpPr>
      <p:sp>
        <p:nvSpPr>
          <p:cNvPr id="679" name="Google Shape;679;ge5a265a30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0" name="Google Shape;680;ge5a265a30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4" name="Shape 684"/>
        <p:cNvGrpSpPr/>
        <p:nvPr/>
      </p:nvGrpSpPr>
      <p:grpSpPr>
        <a:xfrm>
          <a:off x="0" y="0"/>
          <a:ext cx="0" cy="0"/>
          <a:chOff x="0" y="0"/>
          <a:chExt cx="0" cy="0"/>
        </a:xfrm>
      </p:grpSpPr>
      <p:sp>
        <p:nvSpPr>
          <p:cNvPr id="685" name="Google Shape;685;gb8252d87b1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6" name="Google Shape;686;gb8252d87b1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gb8252d87b1_0_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2" name="Google Shape;692;gb8252d87b1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ge444c26bf8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0" name="Google Shape;700;ge444c26bf8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4" name="Shape 704"/>
        <p:cNvGrpSpPr/>
        <p:nvPr/>
      </p:nvGrpSpPr>
      <p:grpSpPr>
        <a:xfrm>
          <a:off x="0" y="0"/>
          <a:ext cx="0" cy="0"/>
          <a:chOff x="0" y="0"/>
          <a:chExt cx="0" cy="0"/>
        </a:xfrm>
      </p:grpSpPr>
      <p:sp>
        <p:nvSpPr>
          <p:cNvPr id="705" name="Google Shape;705;ge29c6c50e4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6" name="Google Shape;706;ge29c6c50e4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0" name="Shape 710"/>
        <p:cNvGrpSpPr/>
        <p:nvPr/>
      </p:nvGrpSpPr>
      <p:grpSpPr>
        <a:xfrm>
          <a:off x="0" y="0"/>
          <a:ext cx="0" cy="0"/>
          <a:chOff x="0" y="0"/>
          <a:chExt cx="0" cy="0"/>
        </a:xfrm>
      </p:grpSpPr>
      <p:sp>
        <p:nvSpPr>
          <p:cNvPr id="711" name="Google Shape;711;ge29c6c50e4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2" name="Google Shape;712;ge29c6c50e4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6" name="Shape 716"/>
        <p:cNvGrpSpPr/>
        <p:nvPr/>
      </p:nvGrpSpPr>
      <p:grpSpPr>
        <a:xfrm>
          <a:off x="0" y="0"/>
          <a:ext cx="0" cy="0"/>
          <a:chOff x="0" y="0"/>
          <a:chExt cx="0" cy="0"/>
        </a:xfrm>
      </p:grpSpPr>
      <p:sp>
        <p:nvSpPr>
          <p:cNvPr id="717" name="Google Shape;717;gb8252d87b1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8" name="Google Shape;718;gb8252d87b1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2" name="Shape 722"/>
        <p:cNvGrpSpPr/>
        <p:nvPr/>
      </p:nvGrpSpPr>
      <p:grpSpPr>
        <a:xfrm>
          <a:off x="0" y="0"/>
          <a:ext cx="0" cy="0"/>
          <a:chOff x="0" y="0"/>
          <a:chExt cx="0" cy="0"/>
        </a:xfrm>
      </p:grpSpPr>
      <p:sp>
        <p:nvSpPr>
          <p:cNvPr id="723" name="Google Shape;723;gb8252d87b1_0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4" name="Google Shape;724;gb8252d87b1_0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8" name="Shape 728"/>
        <p:cNvGrpSpPr/>
        <p:nvPr/>
      </p:nvGrpSpPr>
      <p:grpSpPr>
        <a:xfrm>
          <a:off x="0" y="0"/>
          <a:ext cx="0" cy="0"/>
          <a:chOff x="0" y="0"/>
          <a:chExt cx="0" cy="0"/>
        </a:xfrm>
      </p:grpSpPr>
      <p:sp>
        <p:nvSpPr>
          <p:cNvPr id="729" name="Google Shape;729;gb8252d87b1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0" name="Google Shape;730;gb8252d87b1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4" name="Shape 734"/>
        <p:cNvGrpSpPr/>
        <p:nvPr/>
      </p:nvGrpSpPr>
      <p:grpSpPr>
        <a:xfrm>
          <a:off x="0" y="0"/>
          <a:ext cx="0" cy="0"/>
          <a:chOff x="0" y="0"/>
          <a:chExt cx="0" cy="0"/>
        </a:xfrm>
      </p:grpSpPr>
      <p:sp>
        <p:nvSpPr>
          <p:cNvPr id="735" name="Google Shape;735;ge29c6c50e4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6" name="Google Shape;736;ge29c6c50e4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29c6c50e4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29c6c50e4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0" name="Shape 740"/>
        <p:cNvGrpSpPr/>
        <p:nvPr/>
      </p:nvGrpSpPr>
      <p:grpSpPr>
        <a:xfrm>
          <a:off x="0" y="0"/>
          <a:ext cx="0" cy="0"/>
          <a:chOff x="0" y="0"/>
          <a:chExt cx="0" cy="0"/>
        </a:xfrm>
      </p:grpSpPr>
      <p:sp>
        <p:nvSpPr>
          <p:cNvPr id="741" name="Google Shape;741;ge29c6c50e4_0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2" name="Google Shape;742;ge29c6c50e4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6" name="Shape 746"/>
        <p:cNvGrpSpPr/>
        <p:nvPr/>
      </p:nvGrpSpPr>
      <p:grpSpPr>
        <a:xfrm>
          <a:off x="0" y="0"/>
          <a:ext cx="0" cy="0"/>
          <a:chOff x="0" y="0"/>
          <a:chExt cx="0" cy="0"/>
        </a:xfrm>
      </p:grpSpPr>
      <p:sp>
        <p:nvSpPr>
          <p:cNvPr id="747" name="Google Shape;747;ge29c6c50e4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8" name="Google Shape;748;ge29c6c50e4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2" name="Shape 752"/>
        <p:cNvGrpSpPr/>
        <p:nvPr/>
      </p:nvGrpSpPr>
      <p:grpSpPr>
        <a:xfrm>
          <a:off x="0" y="0"/>
          <a:ext cx="0" cy="0"/>
          <a:chOff x="0" y="0"/>
          <a:chExt cx="0" cy="0"/>
        </a:xfrm>
      </p:grpSpPr>
      <p:sp>
        <p:nvSpPr>
          <p:cNvPr id="753" name="Google Shape;753;ge444c26bf8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4" name="Google Shape;754;ge444c26bf8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8" name="Shape 758"/>
        <p:cNvGrpSpPr/>
        <p:nvPr/>
      </p:nvGrpSpPr>
      <p:grpSpPr>
        <a:xfrm>
          <a:off x="0" y="0"/>
          <a:ext cx="0" cy="0"/>
          <a:chOff x="0" y="0"/>
          <a:chExt cx="0" cy="0"/>
        </a:xfrm>
      </p:grpSpPr>
      <p:sp>
        <p:nvSpPr>
          <p:cNvPr id="759" name="Google Shape;759;ge444c26bf8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0" name="Google Shape;760;ge444c26bf8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4" name="Shape 764"/>
        <p:cNvGrpSpPr/>
        <p:nvPr/>
      </p:nvGrpSpPr>
      <p:grpSpPr>
        <a:xfrm>
          <a:off x="0" y="0"/>
          <a:ext cx="0" cy="0"/>
          <a:chOff x="0" y="0"/>
          <a:chExt cx="0" cy="0"/>
        </a:xfrm>
      </p:grpSpPr>
      <p:sp>
        <p:nvSpPr>
          <p:cNvPr id="765" name="Google Shape;765;ge444c26bf8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6" name="Google Shape;766;ge444c26bf8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0" name="Shape 770"/>
        <p:cNvGrpSpPr/>
        <p:nvPr/>
      </p:nvGrpSpPr>
      <p:grpSpPr>
        <a:xfrm>
          <a:off x="0" y="0"/>
          <a:ext cx="0" cy="0"/>
          <a:chOff x="0" y="0"/>
          <a:chExt cx="0" cy="0"/>
        </a:xfrm>
      </p:grpSpPr>
      <p:sp>
        <p:nvSpPr>
          <p:cNvPr id="771" name="Google Shape;771;gb8252d87b1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2" name="Google Shape;772;gb8252d87b1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6" name="Shape 776"/>
        <p:cNvGrpSpPr/>
        <p:nvPr/>
      </p:nvGrpSpPr>
      <p:grpSpPr>
        <a:xfrm>
          <a:off x="0" y="0"/>
          <a:ext cx="0" cy="0"/>
          <a:chOff x="0" y="0"/>
          <a:chExt cx="0" cy="0"/>
        </a:xfrm>
      </p:grpSpPr>
      <p:sp>
        <p:nvSpPr>
          <p:cNvPr id="777" name="Google Shape;777;ge5426ae4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8" name="Google Shape;778;ge5426ae4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1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1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hyperlink" Target="https://fonts.google.com/" TargetMode="External"/><Relationship Id="rId4" Type="http://schemas.openxmlformats.org/officeDocument/2006/relationships/hyperlink" Target="https://www.fontsquirrel.com/"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atatracker.ietf.org/doc/html/rfc5322#section-3.4" TargetMode="External"/><Relationship Id="rId4" Type="http://schemas.openxmlformats.org/officeDocument/2006/relationships/hyperlink" Target="https://datatracker.ietf.org/doc/html/rfc3986/#section-3.4" TargetMode="External"/><Relationship Id="rId5" Type="http://schemas.openxmlformats.org/officeDocument/2006/relationships/hyperlink" Target="https://datatracker.ietf.org/doc/html/rfc8200" TargetMode="External"/><Relationship Id="rId6" Type="http://schemas.openxmlformats.org/officeDocument/2006/relationships/hyperlink" Target="https://datatracker.ietf.org/doc/html/rfc2810"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15.png"/><Relationship Id="rId4" Type="http://schemas.openxmlformats.org/officeDocument/2006/relationships/image" Target="../media/image19.jp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 Id="rId3" Type="http://schemas.openxmlformats.org/officeDocument/2006/relationships/image" Target="../media/image16.png"/><Relationship Id="rId4" Type="http://schemas.openxmlformats.org/officeDocument/2006/relationships/image" Target="../media/image18.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 Id="rId3" Type="http://schemas.openxmlformats.org/officeDocument/2006/relationships/image" Target="../media/image20.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 Id="rId3" Type="http://schemas.openxmlformats.org/officeDocument/2006/relationships/image" Target="../media/image21.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 Id="rId3" Type="http://schemas.openxmlformats.org/officeDocument/2006/relationships/image" Target="../media/image22.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 Id="rId3" Type="http://schemas.openxmlformats.org/officeDocument/2006/relationships/image" Target="../media/image23.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 Id="rId3" Type="http://schemas.openxmlformats.org/officeDocument/2006/relationships/image" Target="../media/image24.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 Id="rId3" Type="http://schemas.openxmlformats.org/officeDocument/2006/relationships/image" Target="../media/image2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 Id="rId3" Type="http://schemas.openxmlformats.org/officeDocument/2006/relationships/image" Target="../media/image26.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 Id="rId3" Type="http://schemas.openxmlformats.org/officeDocument/2006/relationships/image" Target="../media/image27.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 Id="rId3" Type="http://schemas.openxmlformats.org/officeDocument/2006/relationships/image" Target="../media/image28.png"/><Relationship Id="rId4" Type="http://schemas.openxmlformats.org/officeDocument/2006/relationships/image" Target="../media/image29.png"/><Relationship Id="rId5" Type="http://schemas.openxmlformats.org/officeDocument/2006/relationships/image" Target="../media/image30.png"/><Relationship Id="rId6" Type="http://schemas.openxmlformats.org/officeDocument/2006/relationships/image" Target="../media/image32.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6.xml"/><Relationship Id="rId3" Type="http://schemas.openxmlformats.org/officeDocument/2006/relationships/image" Target="../media/image31.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8.xml"/><Relationship Id="rId3" Type="http://schemas.openxmlformats.org/officeDocument/2006/relationships/image" Target="../media/image33.png"/><Relationship Id="rId4" Type="http://schemas.openxmlformats.org/officeDocument/2006/relationships/image" Target="../media/image34.png"/><Relationship Id="rId5" Type="http://schemas.openxmlformats.org/officeDocument/2006/relationships/image" Target="../media/image37.png"/><Relationship Id="rId6" Type="http://schemas.openxmlformats.org/officeDocument/2006/relationships/image" Target="../media/image35.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9.xml"/><Relationship Id="rId3" Type="http://schemas.openxmlformats.org/officeDocument/2006/relationships/image" Target="../media/image3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w3.org/TR/CSS1/" TargetMode="External"/><Relationship Id="rId4" Type="http://schemas.openxmlformats.org/officeDocument/2006/relationships/hyperlink" Target="https://www.w3.org/Style/CSS20/history.html" TargetMode="External"/><Relationship Id="rId5" Type="http://schemas.openxmlformats.org/officeDocument/2006/relationships/hyperlink" Target="https://www.w3.org/TR/2008/REC-CSS2-20080411/" TargetMode="External"/><Relationship Id="rId6" Type="http://schemas.openxmlformats.org/officeDocument/2006/relationships/hyperlink" Target="https://www.w3.org/TR/CSS2/"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2.xml"/><Relationship Id="rId3" Type="http://schemas.openxmlformats.org/officeDocument/2006/relationships/image" Target="../media/image39.png"/><Relationship Id="rId4" Type="http://schemas.openxmlformats.org/officeDocument/2006/relationships/image" Target="../media/image38.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5.xml"/><Relationship Id="rId3" Type="http://schemas.openxmlformats.org/officeDocument/2006/relationships/image" Target="../media/image40.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6.xml"/><Relationship Id="rId3" Type="http://schemas.openxmlformats.org/officeDocument/2006/relationships/image" Target="../media/image41.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7.xml"/><Relationship Id="rId3" Type="http://schemas.openxmlformats.org/officeDocument/2006/relationships/image" Target="../media/image42.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8.xml"/><Relationship Id="rId3" Type="http://schemas.openxmlformats.org/officeDocument/2006/relationships/image" Target="../media/image43.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w3.org/TR/css-2020/"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0.xml"/><Relationship Id="rId3" Type="http://schemas.openxmlformats.org/officeDocument/2006/relationships/hyperlink" Target="https://caniuse.com/" TargetMode="External"/><Relationship Id="rId4" Type="http://schemas.openxmlformats.org/officeDocument/2006/relationships/hyperlink" Target="https://developer.mozilla.org/en-US/docs/Web/CSS3"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 Id="rId3" Type="http://schemas.openxmlformats.org/officeDocument/2006/relationships/hyperlink" Target="https://css-tricks.com/" TargetMode="External"/><Relationship Id="rId4" Type="http://schemas.openxmlformats.org/officeDocument/2006/relationships/hyperlink" Target="https://developer.mozilla.org/en-US/docs/Learn/CSS" TargetMode="External"/><Relationship Id="rId11" Type="http://schemas.openxmlformats.org/officeDocument/2006/relationships/hyperlink" Target="https://developer.mozilla.org/en-US/docs/Web/CSS/Using_CSS_custom_properties" TargetMode="External"/><Relationship Id="rId10" Type="http://schemas.openxmlformats.org/officeDocument/2006/relationships/hyperlink" Target="https://www.w3.org/Style/CSS20/history.html" TargetMode="External"/><Relationship Id="rId9" Type="http://schemas.openxmlformats.org/officeDocument/2006/relationships/hyperlink" Target="https://wattenberger.com/blog/css-percents" TargetMode="External"/><Relationship Id="rId5" Type="http://schemas.openxmlformats.org/officeDocument/2006/relationships/hyperlink" Target="https://codepen.io/pen/" TargetMode="External"/><Relationship Id="rId6" Type="http://schemas.openxmlformats.org/officeDocument/2006/relationships/hyperlink" Target="https://developer.mozilla.org/en-US/docs/Web/CSS/CSS_Selectors" TargetMode="External"/><Relationship Id="rId7" Type="http://schemas.openxmlformats.org/officeDocument/2006/relationships/hyperlink" Target="http://www.csszengarden.com/" TargetMode="External"/><Relationship Id="rId8" Type="http://schemas.openxmlformats.org/officeDocument/2006/relationships/hyperlink" Target="https://www.awwwards.com/"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4.xml"/><Relationship Id="rId3" Type="http://schemas.openxmlformats.org/officeDocument/2006/relationships/hyperlink" Target="https://codepen.io/marcobiedermann/full/osurh" TargetMode="External"/><Relationship Id="rId4" Type="http://schemas.openxmlformats.org/officeDocument/2006/relationships/hyperlink" Target="https://developer.mozilla.org/en-US/docs/Web/CSS/CSS_Properties_Reference" TargetMode="External"/><Relationship Id="rId9" Type="http://schemas.openxmlformats.org/officeDocument/2006/relationships/hyperlink" Target="https://getbootstrap.com/docs/5.0/layout/grid/" TargetMode="External"/><Relationship Id="rId5" Type="http://schemas.openxmlformats.org/officeDocument/2006/relationships/hyperlink" Target="https://www.w3.org/TR/css-cascade-4/#cascade-sort" TargetMode="External"/><Relationship Id="rId6" Type="http://schemas.openxmlformats.org/officeDocument/2006/relationships/hyperlink" Target="https://www.w3.org/TR/selectors/#specificity" TargetMode="External"/><Relationship Id="rId7" Type="http://schemas.openxmlformats.org/officeDocument/2006/relationships/hyperlink" Target="https://developer.mozilla.org/en-US/docs/Learn/CSS/Building_blocks/The_box_model" TargetMode="External"/><Relationship Id="rId8" Type="http://schemas.openxmlformats.org/officeDocument/2006/relationships/hyperlink" Target="https://getbootstrap.com/"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 Id="rId3" Type="http://schemas.openxmlformats.org/officeDocument/2006/relationships/hyperlink" Target="https://get.foundation/index.html" TargetMode="External"/><Relationship Id="rId4" Type="http://schemas.openxmlformats.org/officeDocument/2006/relationships/hyperlink" Target="https://get.foundation/sites/docs/xy-grid.html" TargetMode="External"/><Relationship Id="rId5" Type="http://schemas.openxmlformats.org/officeDocument/2006/relationships/hyperlink" Target="https://css-tricks.com/snippets/css/a-guide-to-flexbox/" TargetMode="External"/><Relationship Id="rId6" Type="http://schemas.openxmlformats.org/officeDocument/2006/relationships/hyperlink" Target="https://css-tricks.com/snippets/css/complete-guide-grid/"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6.xml"/><Relationship Id="rId3" Type="http://schemas.openxmlformats.org/officeDocument/2006/relationships/hyperlink" Target="mailto:hello@sarahwhelan.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CSS:</a:t>
            </a:r>
            <a:endParaRPr/>
          </a:p>
          <a:p>
            <a:pPr indent="0" lvl="0" marL="0" rtl="0" algn="ctr">
              <a:spcBef>
                <a:spcPts val="0"/>
              </a:spcBef>
              <a:spcAft>
                <a:spcPts val="0"/>
              </a:spcAft>
              <a:buNone/>
            </a:pPr>
            <a:r>
              <a:rPr lang="en"/>
              <a:t>Cascading Style Sheets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Okay wait so what is CSS?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SzPts val="2300"/>
              <a:buChar char="●"/>
            </a:pPr>
            <a:r>
              <a:rPr lang="en" sz="2300"/>
              <a:t>Text you write to describe how other text you write looks</a:t>
            </a:r>
            <a:endParaRPr sz="2300"/>
          </a:p>
          <a:p>
            <a:pPr indent="-349250" lvl="1" marL="914400" rtl="0" algn="l">
              <a:spcBef>
                <a:spcPts val="0"/>
              </a:spcBef>
              <a:spcAft>
                <a:spcPts val="0"/>
              </a:spcAft>
              <a:buSzPts val="1900"/>
              <a:buChar char="○"/>
            </a:pPr>
            <a:r>
              <a:rPr lang="en" sz="1900"/>
              <a:t>Where in both cases it may be </a:t>
            </a:r>
            <a:r>
              <a:rPr lang="en" sz="1900"/>
              <a:t>surrounded</a:t>
            </a:r>
            <a:r>
              <a:rPr lang="en" sz="1900"/>
              <a:t> by text you </a:t>
            </a:r>
            <a:r>
              <a:rPr i="1" lang="en" sz="1900"/>
              <a:t>didn't</a:t>
            </a:r>
            <a:r>
              <a:rPr lang="en" sz="1900"/>
              <a:t> write</a:t>
            </a:r>
            <a:endParaRPr sz="1900"/>
          </a:p>
          <a:p>
            <a:pPr indent="-336550" lvl="2" marL="1371600" rtl="0" algn="l">
              <a:spcBef>
                <a:spcPts val="0"/>
              </a:spcBef>
              <a:spcAft>
                <a:spcPts val="0"/>
              </a:spcAft>
              <a:buSzPts val="1700"/>
              <a:buChar char="■"/>
            </a:pPr>
            <a:r>
              <a:rPr lang="en" sz="1700"/>
              <a:t>Examples of things that can produce additional CSS that your CSS interacts with explicitly or implicitly:</a:t>
            </a:r>
            <a:endParaRPr sz="1700"/>
          </a:p>
          <a:p>
            <a:pPr indent="-336550" lvl="3" marL="1828800" rtl="0" algn="l">
              <a:spcBef>
                <a:spcPts val="0"/>
              </a:spcBef>
              <a:spcAft>
                <a:spcPts val="0"/>
              </a:spcAft>
              <a:buSzPts val="1700"/>
              <a:buChar char="●"/>
            </a:pPr>
            <a:r>
              <a:rPr lang="en" sz="1700"/>
              <a:t>Other developers</a:t>
            </a:r>
            <a:endParaRPr sz="1700"/>
          </a:p>
          <a:p>
            <a:pPr indent="-336550" lvl="3" marL="1828800" rtl="0" algn="l">
              <a:spcBef>
                <a:spcPts val="0"/>
              </a:spcBef>
              <a:spcAft>
                <a:spcPts val="0"/>
              </a:spcAft>
              <a:buSzPts val="1700"/>
              <a:buChar char="●"/>
            </a:pPr>
            <a:r>
              <a:rPr lang="en" sz="1700"/>
              <a:t>Frameworks</a:t>
            </a:r>
            <a:endParaRPr sz="1700"/>
          </a:p>
          <a:p>
            <a:pPr indent="-336550" lvl="4" marL="2286000" rtl="0" algn="l">
              <a:spcBef>
                <a:spcPts val="0"/>
              </a:spcBef>
              <a:spcAft>
                <a:spcPts val="0"/>
              </a:spcAft>
              <a:buSzPts val="1700"/>
              <a:buChar char="○"/>
            </a:pPr>
            <a:r>
              <a:rPr lang="en" sz="1700"/>
              <a:t>CSS</a:t>
            </a:r>
            <a:endParaRPr sz="1700"/>
          </a:p>
          <a:p>
            <a:pPr indent="-336550" lvl="4" marL="2286000" rtl="0" algn="l">
              <a:spcBef>
                <a:spcPts val="0"/>
              </a:spcBef>
              <a:spcAft>
                <a:spcPts val="0"/>
              </a:spcAft>
              <a:buSzPts val="1700"/>
              <a:buChar char="○"/>
            </a:pPr>
            <a:r>
              <a:rPr lang="en" sz="1700"/>
              <a:t>JavaScript</a:t>
            </a:r>
            <a:endParaRPr sz="1700"/>
          </a:p>
          <a:p>
            <a:pPr indent="-336550" lvl="3" marL="1828800" rtl="0" algn="l">
              <a:spcBef>
                <a:spcPts val="0"/>
              </a:spcBef>
              <a:spcAft>
                <a:spcPts val="0"/>
              </a:spcAft>
              <a:buSzPts val="1700"/>
              <a:buChar char="●"/>
            </a:pPr>
            <a:r>
              <a:rPr lang="en" sz="1700"/>
              <a:t>User Generated Content</a:t>
            </a:r>
            <a:endParaRPr sz="17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Syntax Declaration Blocks</a:t>
            </a:r>
            <a:endParaRPr/>
          </a:p>
        </p:txBody>
      </p:sp>
      <p:sp>
        <p:nvSpPr>
          <p:cNvPr id="115" name="Google Shape;115;p23"/>
          <p:cNvSpPr txBox="1"/>
          <p:nvPr>
            <p:ph idx="1" type="body"/>
          </p:nvPr>
        </p:nvSpPr>
        <p:spPr>
          <a:xfrm>
            <a:off x="2613500" y="1085100"/>
            <a:ext cx="44790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900"/>
              <a:t>.myClass p #myId {</a:t>
            </a:r>
            <a:endParaRPr sz="3900"/>
          </a:p>
          <a:p>
            <a:pPr indent="0" lvl="0" marL="0" rtl="0" algn="l">
              <a:spcBef>
                <a:spcPts val="1200"/>
              </a:spcBef>
              <a:spcAft>
                <a:spcPts val="0"/>
              </a:spcAft>
              <a:buNone/>
            </a:pPr>
            <a:r>
              <a:rPr lang="en" sz="3900"/>
              <a:t>	color: lightgray;</a:t>
            </a:r>
            <a:endParaRPr sz="3900"/>
          </a:p>
          <a:p>
            <a:pPr indent="0" lvl="0" marL="0" rtl="0" algn="l">
              <a:spcBef>
                <a:spcPts val="1200"/>
              </a:spcBef>
              <a:spcAft>
                <a:spcPts val="0"/>
              </a:spcAft>
              <a:buNone/>
            </a:pPr>
            <a:r>
              <a:rPr lang="en" sz="3900"/>
              <a:t>	font-size: 24px;</a:t>
            </a:r>
            <a:endParaRPr sz="3900"/>
          </a:p>
          <a:p>
            <a:pPr indent="0" lvl="0" marL="0" rtl="0" algn="l">
              <a:spcBef>
                <a:spcPts val="1200"/>
              </a:spcBef>
              <a:spcAft>
                <a:spcPts val="1200"/>
              </a:spcAft>
              <a:buNone/>
            </a:pPr>
            <a:r>
              <a:rPr lang="en" sz="3900"/>
              <a:t>}</a:t>
            </a:r>
            <a:endParaRPr sz="3900"/>
          </a:p>
        </p:txBody>
      </p:sp>
      <p:cxnSp>
        <p:nvCxnSpPr>
          <p:cNvPr id="116" name="Google Shape;116;p23"/>
          <p:cNvCxnSpPr/>
          <p:nvPr/>
        </p:nvCxnSpPr>
        <p:spPr>
          <a:xfrm>
            <a:off x="2605875" y="1903950"/>
            <a:ext cx="4149900" cy="0"/>
          </a:xfrm>
          <a:prstGeom prst="straightConnector1">
            <a:avLst/>
          </a:prstGeom>
          <a:noFill/>
          <a:ln cap="flat" cmpd="sng" w="28575">
            <a:solidFill>
              <a:schemeClr val="dk2"/>
            </a:solidFill>
            <a:prstDash val="solid"/>
            <a:round/>
            <a:headEnd len="med" w="med" type="none"/>
            <a:tailEnd len="med" w="med" type="none"/>
          </a:ln>
        </p:spPr>
      </p:cxnSp>
      <p:cxnSp>
        <p:nvCxnSpPr>
          <p:cNvPr id="117" name="Google Shape;117;p23"/>
          <p:cNvCxnSpPr/>
          <p:nvPr/>
        </p:nvCxnSpPr>
        <p:spPr>
          <a:xfrm flipH="1" rot="10800000">
            <a:off x="6746400" y="1690900"/>
            <a:ext cx="770100" cy="211200"/>
          </a:xfrm>
          <a:prstGeom prst="straightConnector1">
            <a:avLst/>
          </a:prstGeom>
          <a:noFill/>
          <a:ln cap="flat" cmpd="sng" w="28575">
            <a:solidFill>
              <a:schemeClr val="dk2"/>
            </a:solidFill>
            <a:prstDash val="solid"/>
            <a:round/>
            <a:headEnd len="med" w="med" type="none"/>
            <a:tailEnd len="med" w="med" type="none"/>
          </a:ln>
        </p:spPr>
      </p:cxnSp>
      <p:sp>
        <p:nvSpPr>
          <p:cNvPr id="118" name="Google Shape;118;p23"/>
          <p:cNvSpPr txBox="1"/>
          <p:nvPr>
            <p:ph type="title"/>
          </p:nvPr>
        </p:nvSpPr>
        <p:spPr>
          <a:xfrm>
            <a:off x="7092500" y="1118150"/>
            <a:ext cx="16908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Selector</a:t>
            </a:r>
            <a:endParaRPr/>
          </a:p>
        </p:txBody>
      </p:sp>
      <p:sp>
        <p:nvSpPr>
          <p:cNvPr id="119" name="Google Shape;119;p23"/>
          <p:cNvSpPr txBox="1"/>
          <p:nvPr>
            <p:ph type="title"/>
          </p:nvPr>
        </p:nvSpPr>
        <p:spPr>
          <a:xfrm>
            <a:off x="1193525" y="2859000"/>
            <a:ext cx="1690800" cy="610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property</a:t>
            </a:r>
            <a:endParaRPr/>
          </a:p>
        </p:txBody>
      </p:sp>
      <p:sp>
        <p:nvSpPr>
          <p:cNvPr id="120" name="Google Shape;120;p23"/>
          <p:cNvSpPr txBox="1"/>
          <p:nvPr>
            <p:ph type="title"/>
          </p:nvPr>
        </p:nvSpPr>
        <p:spPr>
          <a:xfrm>
            <a:off x="7108375" y="2728100"/>
            <a:ext cx="23634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value</a:t>
            </a:r>
            <a:endParaRPr/>
          </a:p>
        </p:txBody>
      </p:sp>
      <p:sp>
        <p:nvSpPr>
          <p:cNvPr id="121" name="Google Shape;121;p23"/>
          <p:cNvSpPr txBox="1"/>
          <p:nvPr>
            <p:ph type="title"/>
          </p:nvPr>
        </p:nvSpPr>
        <p:spPr>
          <a:xfrm>
            <a:off x="6877075" y="2022575"/>
            <a:ext cx="16908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keyword</a:t>
            </a:r>
            <a:endParaRPr/>
          </a:p>
        </p:txBody>
      </p:sp>
      <p:sp>
        <p:nvSpPr>
          <p:cNvPr id="122" name="Google Shape;122;p23"/>
          <p:cNvSpPr txBox="1"/>
          <p:nvPr>
            <p:ph type="title"/>
          </p:nvPr>
        </p:nvSpPr>
        <p:spPr>
          <a:xfrm>
            <a:off x="206600" y="2112725"/>
            <a:ext cx="2406900" cy="610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declaration/rule</a:t>
            </a:r>
            <a:endParaRPr/>
          </a:p>
        </p:txBody>
      </p:sp>
      <p:cxnSp>
        <p:nvCxnSpPr>
          <p:cNvPr id="123" name="Google Shape;123;p23"/>
          <p:cNvCxnSpPr/>
          <p:nvPr/>
        </p:nvCxnSpPr>
        <p:spPr>
          <a:xfrm rot="10800000">
            <a:off x="2618750" y="1612775"/>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24" name="Google Shape;124;p23"/>
          <p:cNvCxnSpPr/>
          <p:nvPr/>
        </p:nvCxnSpPr>
        <p:spPr>
          <a:xfrm rot="10800000">
            <a:off x="6763400" y="160565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25" name="Google Shape;125;p23"/>
          <p:cNvCxnSpPr/>
          <p:nvPr/>
        </p:nvCxnSpPr>
        <p:spPr>
          <a:xfrm>
            <a:off x="3035850" y="2720900"/>
            <a:ext cx="3613800" cy="7200"/>
          </a:xfrm>
          <a:prstGeom prst="straightConnector1">
            <a:avLst/>
          </a:prstGeom>
          <a:noFill/>
          <a:ln cap="flat" cmpd="sng" w="28575">
            <a:solidFill>
              <a:schemeClr val="dk2"/>
            </a:solidFill>
            <a:prstDash val="solid"/>
            <a:round/>
            <a:headEnd len="med" w="med" type="none"/>
            <a:tailEnd len="med" w="med" type="none"/>
          </a:ln>
        </p:spPr>
      </p:cxnSp>
      <p:cxnSp>
        <p:nvCxnSpPr>
          <p:cNvPr id="126" name="Google Shape;126;p23"/>
          <p:cNvCxnSpPr/>
          <p:nvPr/>
        </p:nvCxnSpPr>
        <p:spPr>
          <a:xfrm rot="10800000">
            <a:off x="3036725" y="242260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27" name="Google Shape;127;p23"/>
          <p:cNvCxnSpPr/>
          <p:nvPr/>
        </p:nvCxnSpPr>
        <p:spPr>
          <a:xfrm rot="10800000">
            <a:off x="6649650" y="245100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28" name="Google Shape;128;p23"/>
          <p:cNvCxnSpPr/>
          <p:nvPr/>
        </p:nvCxnSpPr>
        <p:spPr>
          <a:xfrm rot="10800000">
            <a:off x="2244825" y="2614550"/>
            <a:ext cx="797100" cy="106800"/>
          </a:xfrm>
          <a:prstGeom prst="straightConnector1">
            <a:avLst/>
          </a:prstGeom>
          <a:noFill/>
          <a:ln cap="flat" cmpd="sng" w="28575">
            <a:solidFill>
              <a:schemeClr val="dk2"/>
            </a:solidFill>
            <a:prstDash val="solid"/>
            <a:round/>
            <a:headEnd len="med" w="med" type="none"/>
            <a:tailEnd len="med" w="med" type="none"/>
          </a:ln>
        </p:spPr>
      </p:cxnSp>
      <p:cxnSp>
        <p:nvCxnSpPr>
          <p:cNvPr id="129" name="Google Shape;129;p23"/>
          <p:cNvCxnSpPr/>
          <p:nvPr/>
        </p:nvCxnSpPr>
        <p:spPr>
          <a:xfrm>
            <a:off x="3113175" y="3537850"/>
            <a:ext cx="1952100" cy="0"/>
          </a:xfrm>
          <a:prstGeom prst="straightConnector1">
            <a:avLst/>
          </a:prstGeom>
          <a:noFill/>
          <a:ln cap="flat" cmpd="sng" w="28575">
            <a:solidFill>
              <a:schemeClr val="dk2"/>
            </a:solidFill>
            <a:prstDash val="solid"/>
            <a:round/>
            <a:headEnd len="med" w="med" type="none"/>
            <a:tailEnd len="med" w="med" type="none"/>
          </a:ln>
        </p:spPr>
      </p:cxnSp>
      <p:cxnSp>
        <p:nvCxnSpPr>
          <p:cNvPr id="130" name="Google Shape;130;p23"/>
          <p:cNvCxnSpPr/>
          <p:nvPr/>
        </p:nvCxnSpPr>
        <p:spPr>
          <a:xfrm rot="10800000">
            <a:off x="3136475" y="323955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31" name="Google Shape;131;p23"/>
          <p:cNvCxnSpPr/>
          <p:nvPr/>
        </p:nvCxnSpPr>
        <p:spPr>
          <a:xfrm rot="10800000">
            <a:off x="2245200" y="3431700"/>
            <a:ext cx="903600" cy="108900"/>
          </a:xfrm>
          <a:prstGeom prst="straightConnector1">
            <a:avLst/>
          </a:prstGeom>
          <a:noFill/>
          <a:ln cap="flat" cmpd="sng" w="28575">
            <a:solidFill>
              <a:schemeClr val="dk2"/>
            </a:solidFill>
            <a:prstDash val="solid"/>
            <a:round/>
            <a:headEnd len="med" w="med" type="none"/>
            <a:tailEnd len="med" w="med" type="none"/>
          </a:ln>
        </p:spPr>
      </p:cxnSp>
      <p:cxnSp>
        <p:nvCxnSpPr>
          <p:cNvPr id="132" name="Google Shape;132;p23"/>
          <p:cNvCxnSpPr/>
          <p:nvPr/>
        </p:nvCxnSpPr>
        <p:spPr>
          <a:xfrm rot="10800000">
            <a:off x="5058325" y="323955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33" name="Google Shape;133;p23"/>
          <p:cNvCxnSpPr/>
          <p:nvPr/>
        </p:nvCxnSpPr>
        <p:spPr>
          <a:xfrm>
            <a:off x="5264600" y="3537850"/>
            <a:ext cx="1285500" cy="0"/>
          </a:xfrm>
          <a:prstGeom prst="straightConnector1">
            <a:avLst/>
          </a:prstGeom>
          <a:noFill/>
          <a:ln cap="flat" cmpd="sng" w="28575">
            <a:solidFill>
              <a:schemeClr val="dk2"/>
            </a:solidFill>
            <a:prstDash val="solid"/>
            <a:round/>
            <a:headEnd len="med" w="med" type="none"/>
            <a:tailEnd len="med" w="med" type="none"/>
          </a:ln>
        </p:spPr>
      </p:cxnSp>
      <p:cxnSp>
        <p:nvCxnSpPr>
          <p:cNvPr id="134" name="Google Shape;134;p23"/>
          <p:cNvCxnSpPr/>
          <p:nvPr/>
        </p:nvCxnSpPr>
        <p:spPr>
          <a:xfrm rot="10800000">
            <a:off x="5263725" y="323955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35" name="Google Shape;135;p23"/>
          <p:cNvCxnSpPr/>
          <p:nvPr/>
        </p:nvCxnSpPr>
        <p:spPr>
          <a:xfrm rot="10800000">
            <a:off x="6550175" y="3239550"/>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36" name="Google Shape;136;p23"/>
          <p:cNvCxnSpPr/>
          <p:nvPr/>
        </p:nvCxnSpPr>
        <p:spPr>
          <a:xfrm flipH="1" rot="10800000">
            <a:off x="6546925" y="3282150"/>
            <a:ext cx="756300" cy="244200"/>
          </a:xfrm>
          <a:prstGeom prst="straightConnector1">
            <a:avLst/>
          </a:prstGeom>
          <a:noFill/>
          <a:ln cap="flat" cmpd="sng" w="28575">
            <a:solidFill>
              <a:schemeClr val="dk2"/>
            </a:solidFill>
            <a:prstDash val="solid"/>
            <a:round/>
            <a:headEnd len="med" w="med" type="none"/>
            <a:tailEnd len="med" w="med" type="none"/>
          </a:ln>
        </p:spPr>
      </p:cxnSp>
      <p:cxnSp>
        <p:nvCxnSpPr>
          <p:cNvPr id="137" name="Google Shape;137;p23"/>
          <p:cNvCxnSpPr/>
          <p:nvPr/>
        </p:nvCxnSpPr>
        <p:spPr>
          <a:xfrm>
            <a:off x="4480975" y="2013625"/>
            <a:ext cx="1930500" cy="0"/>
          </a:xfrm>
          <a:prstGeom prst="straightConnector1">
            <a:avLst/>
          </a:prstGeom>
          <a:noFill/>
          <a:ln cap="flat" cmpd="sng" w="28575">
            <a:solidFill>
              <a:schemeClr val="dk2"/>
            </a:solidFill>
            <a:prstDash val="solid"/>
            <a:round/>
            <a:headEnd len="med" w="med" type="none"/>
            <a:tailEnd len="med" w="med" type="none"/>
          </a:ln>
        </p:spPr>
      </p:cxnSp>
      <p:cxnSp>
        <p:nvCxnSpPr>
          <p:cNvPr id="138" name="Google Shape;138;p23"/>
          <p:cNvCxnSpPr/>
          <p:nvPr/>
        </p:nvCxnSpPr>
        <p:spPr>
          <a:xfrm rot="10800000">
            <a:off x="6407825" y="2013625"/>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39" name="Google Shape;139;p23"/>
          <p:cNvCxnSpPr/>
          <p:nvPr/>
        </p:nvCxnSpPr>
        <p:spPr>
          <a:xfrm rot="10800000">
            <a:off x="4492575" y="2013625"/>
            <a:ext cx="0" cy="284100"/>
          </a:xfrm>
          <a:prstGeom prst="straightConnector1">
            <a:avLst/>
          </a:prstGeom>
          <a:noFill/>
          <a:ln cap="flat" cmpd="sng" w="28575">
            <a:solidFill>
              <a:schemeClr val="dk2"/>
            </a:solidFill>
            <a:prstDash val="solid"/>
            <a:round/>
            <a:headEnd len="med" w="med" type="none"/>
            <a:tailEnd len="med" w="med" type="none"/>
          </a:ln>
        </p:spPr>
      </p:cxnSp>
      <p:cxnSp>
        <p:nvCxnSpPr>
          <p:cNvPr id="140" name="Google Shape;140;p23"/>
          <p:cNvCxnSpPr/>
          <p:nvPr/>
        </p:nvCxnSpPr>
        <p:spPr>
          <a:xfrm rot="10800000">
            <a:off x="6404425" y="2016150"/>
            <a:ext cx="586200" cy="555600"/>
          </a:xfrm>
          <a:prstGeom prst="straightConnector1">
            <a:avLst/>
          </a:prstGeom>
          <a:noFill/>
          <a:ln cap="flat" cmpd="sng" w="28575">
            <a:solidFill>
              <a:schemeClr val="dk2"/>
            </a:solidFill>
            <a:prstDash val="solid"/>
            <a:round/>
            <a:headEnd len="med" w="med" type="none"/>
            <a:tailEnd len="med" w="med"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1000"/>
                                        <p:tgtEl>
                                          <p:spTgt spid="118"/>
                                        </p:tgtEl>
                                      </p:cBhvr>
                                    </p:animEffect>
                                  </p:childTnLst>
                                </p:cTn>
                              </p:par>
                              <p:par>
                                <p:cTn fill="hold" nodeType="with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1000"/>
                                        <p:tgtEl>
                                          <p:spTgt spid="1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1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1000"/>
                                        <p:tgtEl>
                                          <p:spTgt spid="119"/>
                                        </p:tgtEl>
                                      </p:cBhvr>
                                    </p:animEffect>
                                  </p:childTnLst>
                                </p:cTn>
                              </p:par>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par>
                                <p:cTn fill="hold" nodeType="with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1000"/>
                                        <p:tgtEl>
                                          <p:spTgt spid="131"/>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1000"/>
                                        <p:tgtEl>
                                          <p:spTgt spid="1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10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1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t>
            </a:r>
            <a:r>
              <a:rPr lang="en"/>
              <a:t>SS Syntax</a:t>
            </a:r>
            <a:endParaRPr/>
          </a:p>
        </p:txBody>
      </p:sp>
      <p:sp>
        <p:nvSpPr>
          <p:cNvPr id="146" name="Google Shape;146;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 declaration can have the "!important" modifier as follows</a:t>
            </a:r>
            <a:endParaRPr/>
          </a:p>
          <a:p>
            <a:pPr indent="-317500" lvl="1" marL="914400" rtl="0" algn="l">
              <a:spcBef>
                <a:spcPts val="0"/>
              </a:spcBef>
              <a:spcAft>
                <a:spcPts val="0"/>
              </a:spcAft>
              <a:buSzPts val="1400"/>
              <a:buChar char="○"/>
            </a:pPr>
            <a:r>
              <a:rPr lang="en"/>
              <a:t>property: value !important;</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All declarations in the block apply to all the elements that match the selector</a:t>
            </a:r>
            <a:endParaRPr/>
          </a:p>
          <a:p>
            <a:pPr indent="-317500" lvl="1" marL="914400" rtl="0" algn="l">
              <a:spcBef>
                <a:spcPts val="0"/>
              </a:spcBef>
              <a:spcAft>
                <a:spcPts val="0"/>
              </a:spcAft>
              <a:buSzPts val="1400"/>
              <a:buChar char="○"/>
            </a:pPr>
            <a:r>
              <a:rPr lang="en"/>
              <a:t>If an element matches multiple selectors all the rules for all the selectors are applied and conflicts are resolved via the cascade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Properties</a:t>
            </a:r>
            <a:endParaRPr/>
          </a:p>
        </p:txBody>
      </p:sp>
      <p:sp>
        <p:nvSpPr>
          <p:cNvPr id="152" name="Google Shape;152;p25"/>
          <p:cNvSpPr txBox="1"/>
          <p:nvPr>
            <p:ph idx="1" type="body"/>
          </p:nvPr>
        </p:nvSpPr>
        <p:spPr>
          <a:xfrm>
            <a:off x="311700" y="1152475"/>
            <a:ext cx="8520600" cy="7425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Not all properties are applicable/actually do things for all elements</a:t>
            </a:r>
            <a:endParaRPr/>
          </a:p>
          <a:p>
            <a:pPr indent="-342900" lvl="0" marL="457200" rtl="0" algn="l">
              <a:spcBef>
                <a:spcPts val="0"/>
              </a:spcBef>
              <a:spcAft>
                <a:spcPts val="0"/>
              </a:spcAft>
              <a:buSzPts val="1800"/>
              <a:buChar char="●"/>
            </a:pPr>
            <a:r>
              <a:rPr lang="en"/>
              <a:t>An incomplete list of properties that can be set:</a:t>
            </a:r>
            <a:endParaRPr/>
          </a:p>
        </p:txBody>
      </p:sp>
      <p:sp>
        <p:nvSpPr>
          <p:cNvPr id="153" name="Google Shape;153;p25"/>
          <p:cNvSpPr txBox="1"/>
          <p:nvPr/>
        </p:nvSpPr>
        <p:spPr>
          <a:xfrm>
            <a:off x="311700" y="1951975"/>
            <a:ext cx="18327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200"/>
              <a:t>background-attachment</a:t>
            </a:r>
            <a:endParaRPr sz="1200"/>
          </a:p>
          <a:p>
            <a:pPr indent="0" lvl="0" marL="0" rtl="0" algn="l">
              <a:spcBef>
                <a:spcPts val="0"/>
              </a:spcBef>
              <a:spcAft>
                <a:spcPts val="0"/>
              </a:spcAft>
              <a:buClr>
                <a:schemeClr val="dk1"/>
              </a:buClr>
              <a:buSzPts val="1100"/>
              <a:buFont typeface="Arial"/>
              <a:buNone/>
            </a:pPr>
            <a:r>
              <a:rPr lang="en" sz="1200"/>
              <a:t>background-color</a:t>
            </a:r>
            <a:endParaRPr sz="1200"/>
          </a:p>
          <a:p>
            <a:pPr indent="0" lvl="0" marL="0" rtl="0" algn="l">
              <a:spcBef>
                <a:spcPts val="0"/>
              </a:spcBef>
              <a:spcAft>
                <a:spcPts val="0"/>
              </a:spcAft>
              <a:buClr>
                <a:schemeClr val="dk1"/>
              </a:buClr>
              <a:buSzPts val="1100"/>
              <a:buFont typeface="Arial"/>
              <a:buNone/>
            </a:pPr>
            <a:r>
              <a:rPr lang="en" sz="1200"/>
              <a:t>background-image</a:t>
            </a:r>
            <a:endParaRPr sz="1200"/>
          </a:p>
          <a:p>
            <a:pPr indent="0" lvl="0" marL="0" rtl="0" algn="l">
              <a:spcBef>
                <a:spcPts val="0"/>
              </a:spcBef>
              <a:spcAft>
                <a:spcPts val="0"/>
              </a:spcAft>
              <a:buClr>
                <a:schemeClr val="dk1"/>
              </a:buClr>
              <a:buSzPts val="1100"/>
              <a:buFont typeface="Arial"/>
              <a:buNone/>
            </a:pPr>
            <a:r>
              <a:rPr lang="en" sz="1200"/>
              <a:t>background-position</a:t>
            </a:r>
            <a:endParaRPr sz="1200"/>
          </a:p>
          <a:p>
            <a:pPr indent="0" lvl="0" marL="0" rtl="0" algn="l">
              <a:spcBef>
                <a:spcPts val="0"/>
              </a:spcBef>
              <a:spcAft>
                <a:spcPts val="0"/>
              </a:spcAft>
              <a:buClr>
                <a:schemeClr val="dk1"/>
              </a:buClr>
              <a:buSzPts val="1100"/>
              <a:buFont typeface="Arial"/>
              <a:buNone/>
            </a:pPr>
            <a:r>
              <a:rPr lang="en" sz="1200"/>
              <a:t>background-repeat</a:t>
            </a:r>
            <a:endParaRPr sz="1200"/>
          </a:p>
          <a:p>
            <a:pPr indent="0" lvl="0" marL="0" rtl="0" algn="l">
              <a:spcBef>
                <a:spcPts val="0"/>
              </a:spcBef>
              <a:spcAft>
                <a:spcPts val="0"/>
              </a:spcAft>
              <a:buClr>
                <a:schemeClr val="dk1"/>
              </a:buClr>
              <a:buSzPts val="1100"/>
              <a:buFont typeface="Arial"/>
              <a:buNone/>
            </a:pPr>
            <a:r>
              <a:rPr lang="en" sz="1200"/>
              <a:t>border</a:t>
            </a:r>
            <a:endParaRPr sz="1200"/>
          </a:p>
          <a:p>
            <a:pPr indent="0" lvl="0" marL="0" rtl="0" algn="l">
              <a:spcBef>
                <a:spcPts val="0"/>
              </a:spcBef>
              <a:spcAft>
                <a:spcPts val="0"/>
              </a:spcAft>
              <a:buClr>
                <a:schemeClr val="dk1"/>
              </a:buClr>
              <a:buSzPts val="1100"/>
              <a:buFont typeface="Arial"/>
              <a:buNone/>
            </a:pPr>
            <a:r>
              <a:rPr lang="en" sz="1200"/>
              <a:t>border-bottom</a:t>
            </a:r>
            <a:endParaRPr sz="1200"/>
          </a:p>
          <a:p>
            <a:pPr indent="0" lvl="0" marL="0" rtl="0" algn="l">
              <a:spcBef>
                <a:spcPts val="0"/>
              </a:spcBef>
              <a:spcAft>
                <a:spcPts val="0"/>
              </a:spcAft>
              <a:buClr>
                <a:schemeClr val="dk1"/>
              </a:buClr>
              <a:buSzPts val="1100"/>
              <a:buFont typeface="Arial"/>
              <a:buNone/>
            </a:pPr>
            <a:r>
              <a:rPr lang="en" sz="1200"/>
              <a:t>border-bottom-color</a:t>
            </a:r>
            <a:endParaRPr sz="1200"/>
          </a:p>
          <a:p>
            <a:pPr indent="0" lvl="0" marL="0" rtl="0" algn="l">
              <a:spcBef>
                <a:spcPts val="0"/>
              </a:spcBef>
              <a:spcAft>
                <a:spcPts val="0"/>
              </a:spcAft>
              <a:buClr>
                <a:schemeClr val="dk1"/>
              </a:buClr>
              <a:buSzPts val="1100"/>
              <a:buFont typeface="Arial"/>
              <a:buNone/>
            </a:pPr>
            <a:r>
              <a:rPr lang="en" sz="1200"/>
              <a:t>border-bottom-style</a:t>
            </a:r>
            <a:endParaRPr sz="1200"/>
          </a:p>
          <a:p>
            <a:pPr indent="0" lvl="0" marL="0" rtl="0" algn="l">
              <a:spcBef>
                <a:spcPts val="0"/>
              </a:spcBef>
              <a:spcAft>
                <a:spcPts val="0"/>
              </a:spcAft>
              <a:buClr>
                <a:schemeClr val="dk1"/>
              </a:buClr>
              <a:buSzPts val="1100"/>
              <a:buFont typeface="Arial"/>
              <a:buNone/>
            </a:pPr>
            <a:r>
              <a:rPr lang="en" sz="1200"/>
              <a:t>border-bottom-width</a:t>
            </a:r>
            <a:endParaRPr sz="1200"/>
          </a:p>
          <a:p>
            <a:pPr indent="0" lvl="0" marL="0" rtl="0" algn="l">
              <a:spcBef>
                <a:spcPts val="0"/>
              </a:spcBef>
              <a:spcAft>
                <a:spcPts val="0"/>
              </a:spcAft>
              <a:buClr>
                <a:schemeClr val="dk1"/>
              </a:buClr>
              <a:buSzPts val="1100"/>
              <a:buFont typeface="Arial"/>
              <a:buNone/>
            </a:pPr>
            <a:r>
              <a:rPr lang="en" sz="1200"/>
              <a:t>border-color</a:t>
            </a:r>
            <a:endParaRPr sz="1200"/>
          </a:p>
          <a:p>
            <a:pPr indent="0" lvl="0" marL="0" rtl="0" algn="l">
              <a:spcBef>
                <a:spcPts val="0"/>
              </a:spcBef>
              <a:spcAft>
                <a:spcPts val="0"/>
              </a:spcAft>
              <a:buClr>
                <a:schemeClr val="dk1"/>
              </a:buClr>
              <a:buSzPts val="1100"/>
              <a:buFont typeface="Arial"/>
              <a:buNone/>
            </a:pPr>
            <a:r>
              <a:rPr lang="en" sz="1200"/>
              <a:t>border-left</a:t>
            </a:r>
            <a:endParaRPr sz="1200"/>
          </a:p>
          <a:p>
            <a:pPr indent="0" lvl="0" marL="0" rtl="0" algn="l">
              <a:spcBef>
                <a:spcPts val="0"/>
              </a:spcBef>
              <a:spcAft>
                <a:spcPts val="0"/>
              </a:spcAft>
              <a:buClr>
                <a:schemeClr val="dk1"/>
              </a:buClr>
              <a:buSzPts val="1100"/>
              <a:buFont typeface="Arial"/>
              <a:buNone/>
            </a:pPr>
            <a:r>
              <a:rPr lang="en" sz="1200"/>
              <a:t>border-left-color</a:t>
            </a:r>
            <a:endParaRPr sz="1200"/>
          </a:p>
          <a:p>
            <a:pPr indent="0" lvl="0" marL="0" rtl="0" algn="l">
              <a:spcBef>
                <a:spcPts val="0"/>
              </a:spcBef>
              <a:spcAft>
                <a:spcPts val="0"/>
              </a:spcAft>
              <a:buClr>
                <a:schemeClr val="dk1"/>
              </a:buClr>
              <a:buSzPts val="1100"/>
              <a:buFont typeface="Arial"/>
              <a:buNone/>
            </a:pPr>
            <a:r>
              <a:rPr lang="en" sz="1200"/>
              <a:t>border-left-style</a:t>
            </a:r>
            <a:endParaRPr sz="1200"/>
          </a:p>
          <a:p>
            <a:pPr indent="0" lvl="0" marL="0" rtl="0" algn="l">
              <a:spcBef>
                <a:spcPts val="0"/>
              </a:spcBef>
              <a:spcAft>
                <a:spcPts val="0"/>
              </a:spcAft>
              <a:buNone/>
            </a:pPr>
            <a:r>
              <a:t/>
            </a:r>
            <a:endParaRPr sz="1200"/>
          </a:p>
        </p:txBody>
      </p:sp>
      <p:sp>
        <p:nvSpPr>
          <p:cNvPr id="154" name="Google Shape;154;p25"/>
          <p:cNvSpPr txBox="1"/>
          <p:nvPr/>
        </p:nvSpPr>
        <p:spPr>
          <a:xfrm>
            <a:off x="2081225" y="1951975"/>
            <a:ext cx="18327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rPr>
              <a:t>border-left-width</a:t>
            </a:r>
            <a:endParaRPr sz="1200"/>
          </a:p>
          <a:p>
            <a:pPr indent="0" lvl="0" marL="0" rtl="0" algn="l">
              <a:spcBef>
                <a:spcPts val="0"/>
              </a:spcBef>
              <a:spcAft>
                <a:spcPts val="0"/>
              </a:spcAft>
              <a:buClr>
                <a:schemeClr val="dk1"/>
              </a:buClr>
              <a:buSzPts val="1100"/>
              <a:buFont typeface="Arial"/>
              <a:buNone/>
            </a:pPr>
            <a:r>
              <a:rPr lang="en" sz="1200"/>
              <a:t>border-right</a:t>
            </a:r>
            <a:endParaRPr sz="1200"/>
          </a:p>
          <a:p>
            <a:pPr indent="0" lvl="0" marL="0" rtl="0" algn="l">
              <a:spcBef>
                <a:spcPts val="0"/>
              </a:spcBef>
              <a:spcAft>
                <a:spcPts val="0"/>
              </a:spcAft>
              <a:buClr>
                <a:schemeClr val="dk1"/>
              </a:buClr>
              <a:buSzPts val="1100"/>
              <a:buFont typeface="Arial"/>
              <a:buNone/>
            </a:pPr>
            <a:r>
              <a:rPr lang="en" sz="1200"/>
              <a:t>border-right-color</a:t>
            </a:r>
            <a:endParaRPr sz="1200"/>
          </a:p>
          <a:p>
            <a:pPr indent="0" lvl="0" marL="0" rtl="0" algn="l">
              <a:spcBef>
                <a:spcPts val="0"/>
              </a:spcBef>
              <a:spcAft>
                <a:spcPts val="0"/>
              </a:spcAft>
              <a:buClr>
                <a:schemeClr val="dk1"/>
              </a:buClr>
              <a:buSzPts val="1100"/>
              <a:buFont typeface="Arial"/>
              <a:buNone/>
            </a:pPr>
            <a:r>
              <a:rPr lang="en" sz="1200"/>
              <a:t>border-right-style</a:t>
            </a:r>
            <a:endParaRPr sz="1200"/>
          </a:p>
          <a:p>
            <a:pPr indent="0" lvl="0" marL="0" rtl="0" algn="l">
              <a:spcBef>
                <a:spcPts val="0"/>
              </a:spcBef>
              <a:spcAft>
                <a:spcPts val="0"/>
              </a:spcAft>
              <a:buClr>
                <a:schemeClr val="dk1"/>
              </a:buClr>
              <a:buSzPts val="1100"/>
              <a:buFont typeface="Arial"/>
              <a:buNone/>
            </a:pPr>
            <a:r>
              <a:rPr lang="en" sz="1200"/>
              <a:t>border-right-width</a:t>
            </a:r>
            <a:endParaRPr sz="1200"/>
          </a:p>
          <a:p>
            <a:pPr indent="0" lvl="0" marL="0" rtl="0" algn="l">
              <a:spcBef>
                <a:spcPts val="0"/>
              </a:spcBef>
              <a:spcAft>
                <a:spcPts val="0"/>
              </a:spcAft>
              <a:buClr>
                <a:schemeClr val="dk1"/>
              </a:buClr>
              <a:buSzPts val="1100"/>
              <a:buFont typeface="Arial"/>
              <a:buNone/>
            </a:pPr>
            <a:r>
              <a:rPr lang="en" sz="1200"/>
              <a:t>border-style</a:t>
            </a:r>
            <a:endParaRPr sz="1200"/>
          </a:p>
          <a:p>
            <a:pPr indent="0" lvl="0" marL="0" rtl="0" algn="l">
              <a:spcBef>
                <a:spcPts val="0"/>
              </a:spcBef>
              <a:spcAft>
                <a:spcPts val="0"/>
              </a:spcAft>
              <a:buClr>
                <a:schemeClr val="dk1"/>
              </a:buClr>
              <a:buSzPts val="1100"/>
              <a:buFont typeface="Arial"/>
              <a:buNone/>
            </a:pPr>
            <a:r>
              <a:rPr lang="en" sz="1200"/>
              <a:t>border-top</a:t>
            </a:r>
            <a:endParaRPr sz="1200"/>
          </a:p>
          <a:p>
            <a:pPr indent="0" lvl="0" marL="0" rtl="0" algn="l">
              <a:spcBef>
                <a:spcPts val="0"/>
              </a:spcBef>
              <a:spcAft>
                <a:spcPts val="0"/>
              </a:spcAft>
              <a:buClr>
                <a:schemeClr val="dk1"/>
              </a:buClr>
              <a:buSzPts val="1100"/>
              <a:buFont typeface="Arial"/>
              <a:buNone/>
            </a:pPr>
            <a:r>
              <a:rPr lang="en" sz="1200"/>
              <a:t>border-top-color</a:t>
            </a:r>
            <a:endParaRPr sz="1200"/>
          </a:p>
          <a:p>
            <a:pPr indent="0" lvl="0" marL="0" rtl="0" algn="l">
              <a:spcBef>
                <a:spcPts val="0"/>
              </a:spcBef>
              <a:spcAft>
                <a:spcPts val="0"/>
              </a:spcAft>
              <a:buClr>
                <a:schemeClr val="dk1"/>
              </a:buClr>
              <a:buSzPts val="1100"/>
              <a:buFont typeface="Arial"/>
              <a:buNone/>
            </a:pPr>
            <a:r>
              <a:rPr lang="en" sz="1200"/>
              <a:t>border-top-style</a:t>
            </a:r>
            <a:endParaRPr sz="1200"/>
          </a:p>
          <a:p>
            <a:pPr indent="0" lvl="0" marL="0" rtl="0" algn="l">
              <a:spcBef>
                <a:spcPts val="0"/>
              </a:spcBef>
              <a:spcAft>
                <a:spcPts val="0"/>
              </a:spcAft>
              <a:buClr>
                <a:schemeClr val="dk1"/>
              </a:buClr>
              <a:buSzPts val="1100"/>
              <a:buFont typeface="Arial"/>
              <a:buNone/>
            </a:pPr>
            <a:r>
              <a:rPr lang="en" sz="1200"/>
              <a:t>border-top-width</a:t>
            </a:r>
            <a:endParaRPr sz="1200"/>
          </a:p>
          <a:p>
            <a:pPr indent="0" lvl="0" marL="0" rtl="0" algn="l">
              <a:spcBef>
                <a:spcPts val="0"/>
              </a:spcBef>
              <a:spcAft>
                <a:spcPts val="0"/>
              </a:spcAft>
              <a:buClr>
                <a:schemeClr val="dk1"/>
              </a:buClr>
              <a:buSzPts val="1100"/>
              <a:buFont typeface="Arial"/>
              <a:buNone/>
            </a:pPr>
            <a:r>
              <a:rPr lang="en" sz="1200"/>
              <a:t>border-width</a:t>
            </a:r>
            <a:endParaRPr sz="1200"/>
          </a:p>
          <a:p>
            <a:pPr indent="0" lvl="0" marL="0" rtl="0" algn="l">
              <a:spcBef>
                <a:spcPts val="0"/>
              </a:spcBef>
              <a:spcAft>
                <a:spcPts val="0"/>
              </a:spcAft>
              <a:buClr>
                <a:schemeClr val="dk1"/>
              </a:buClr>
              <a:buSzPts val="1100"/>
              <a:buFont typeface="Arial"/>
              <a:buNone/>
            </a:pPr>
            <a:r>
              <a:rPr lang="en" sz="1200"/>
              <a:t>clear</a:t>
            </a:r>
            <a:endParaRPr sz="1200"/>
          </a:p>
          <a:p>
            <a:pPr indent="0" lvl="0" marL="0" rtl="0" algn="l">
              <a:spcBef>
                <a:spcPts val="0"/>
              </a:spcBef>
              <a:spcAft>
                <a:spcPts val="0"/>
              </a:spcAft>
              <a:buClr>
                <a:schemeClr val="dk1"/>
              </a:buClr>
              <a:buSzPts val="1100"/>
              <a:buFont typeface="Arial"/>
              <a:buNone/>
            </a:pPr>
            <a:r>
              <a:rPr lang="en" sz="1200"/>
              <a:t>clip</a:t>
            </a:r>
            <a:endParaRPr sz="1200"/>
          </a:p>
          <a:p>
            <a:pPr indent="0" lvl="0" marL="0" rtl="0" algn="l">
              <a:spcBef>
                <a:spcPts val="0"/>
              </a:spcBef>
              <a:spcAft>
                <a:spcPts val="0"/>
              </a:spcAft>
              <a:buClr>
                <a:schemeClr val="dk1"/>
              </a:buClr>
              <a:buSzPts val="1100"/>
              <a:buFont typeface="Arial"/>
              <a:buNone/>
            </a:pPr>
            <a:r>
              <a:rPr lang="en" sz="1200"/>
              <a:t>color</a:t>
            </a:r>
            <a:endParaRPr sz="1200"/>
          </a:p>
          <a:p>
            <a:pPr indent="0" lvl="0" marL="0" rtl="0" algn="l">
              <a:spcBef>
                <a:spcPts val="0"/>
              </a:spcBef>
              <a:spcAft>
                <a:spcPts val="0"/>
              </a:spcAft>
              <a:buNone/>
            </a:pPr>
            <a:r>
              <a:t/>
            </a:r>
            <a:endParaRPr sz="1200"/>
          </a:p>
        </p:txBody>
      </p:sp>
      <p:sp>
        <p:nvSpPr>
          <p:cNvPr id="155" name="Google Shape;155;p25"/>
          <p:cNvSpPr txBox="1"/>
          <p:nvPr/>
        </p:nvSpPr>
        <p:spPr>
          <a:xfrm>
            <a:off x="3655650" y="1951975"/>
            <a:ext cx="1832700" cy="295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rPr>
              <a:t>cursor</a:t>
            </a:r>
            <a:endParaRPr sz="1200">
              <a:solidFill>
                <a:schemeClr val="dk1"/>
              </a:solidFill>
            </a:endParaRPr>
          </a:p>
          <a:p>
            <a:pPr indent="0" lvl="0" marL="0" rtl="0" algn="l">
              <a:spcBef>
                <a:spcPts val="0"/>
              </a:spcBef>
              <a:spcAft>
                <a:spcPts val="0"/>
              </a:spcAft>
              <a:buNone/>
            </a:pPr>
            <a:r>
              <a:rPr lang="en" sz="1200">
                <a:solidFill>
                  <a:schemeClr val="dk1"/>
                </a:solidFill>
              </a:rPr>
              <a:t>display</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t>filter</a:t>
            </a:r>
            <a:endParaRPr sz="1200"/>
          </a:p>
          <a:p>
            <a:pPr indent="0" lvl="0" marL="0" rtl="0" algn="l">
              <a:spcBef>
                <a:spcPts val="0"/>
              </a:spcBef>
              <a:spcAft>
                <a:spcPts val="0"/>
              </a:spcAft>
              <a:buClr>
                <a:schemeClr val="dk1"/>
              </a:buClr>
              <a:buSzPts val="1100"/>
              <a:buFont typeface="Arial"/>
              <a:buNone/>
            </a:pPr>
            <a:r>
              <a:rPr lang="en" sz="1200"/>
              <a:t>float</a:t>
            </a:r>
            <a:endParaRPr sz="1200"/>
          </a:p>
          <a:p>
            <a:pPr indent="0" lvl="0" marL="0" rtl="0" algn="l">
              <a:spcBef>
                <a:spcPts val="0"/>
              </a:spcBef>
              <a:spcAft>
                <a:spcPts val="0"/>
              </a:spcAft>
              <a:buClr>
                <a:schemeClr val="dk1"/>
              </a:buClr>
              <a:buSzPts val="1100"/>
              <a:buFont typeface="Arial"/>
              <a:buNone/>
            </a:pPr>
            <a:r>
              <a:rPr lang="en" sz="1200"/>
              <a:t>font</a:t>
            </a:r>
            <a:endParaRPr sz="1200"/>
          </a:p>
          <a:p>
            <a:pPr indent="0" lvl="0" marL="0" rtl="0" algn="l">
              <a:spcBef>
                <a:spcPts val="0"/>
              </a:spcBef>
              <a:spcAft>
                <a:spcPts val="0"/>
              </a:spcAft>
              <a:buClr>
                <a:schemeClr val="dk1"/>
              </a:buClr>
              <a:buSzPts val="1100"/>
              <a:buFont typeface="Arial"/>
              <a:buNone/>
            </a:pPr>
            <a:r>
              <a:rPr lang="en" sz="1200"/>
              <a:t>font-family</a:t>
            </a:r>
            <a:endParaRPr sz="1200"/>
          </a:p>
          <a:p>
            <a:pPr indent="0" lvl="0" marL="0" rtl="0" algn="l">
              <a:spcBef>
                <a:spcPts val="0"/>
              </a:spcBef>
              <a:spcAft>
                <a:spcPts val="0"/>
              </a:spcAft>
              <a:buClr>
                <a:schemeClr val="dk1"/>
              </a:buClr>
              <a:buSzPts val="1100"/>
              <a:buFont typeface="Arial"/>
              <a:buNone/>
            </a:pPr>
            <a:r>
              <a:rPr lang="en" sz="1200"/>
              <a:t>font-size</a:t>
            </a:r>
            <a:endParaRPr sz="1200"/>
          </a:p>
          <a:p>
            <a:pPr indent="0" lvl="0" marL="0" rtl="0" algn="l">
              <a:spcBef>
                <a:spcPts val="0"/>
              </a:spcBef>
              <a:spcAft>
                <a:spcPts val="0"/>
              </a:spcAft>
              <a:buClr>
                <a:schemeClr val="dk1"/>
              </a:buClr>
              <a:buSzPts val="1100"/>
              <a:buFont typeface="Arial"/>
              <a:buNone/>
            </a:pPr>
            <a:r>
              <a:rPr lang="en" sz="1200"/>
              <a:t>font-variant</a:t>
            </a:r>
            <a:endParaRPr sz="1200"/>
          </a:p>
          <a:p>
            <a:pPr indent="0" lvl="0" marL="0" rtl="0" algn="l">
              <a:spcBef>
                <a:spcPts val="0"/>
              </a:spcBef>
              <a:spcAft>
                <a:spcPts val="0"/>
              </a:spcAft>
              <a:buClr>
                <a:schemeClr val="dk1"/>
              </a:buClr>
              <a:buSzPts val="1100"/>
              <a:buFont typeface="Arial"/>
              <a:buNone/>
            </a:pPr>
            <a:r>
              <a:rPr lang="en" sz="1200"/>
              <a:t>font-weight</a:t>
            </a:r>
            <a:endParaRPr sz="1200"/>
          </a:p>
          <a:p>
            <a:pPr indent="0" lvl="0" marL="0" rtl="0" algn="l">
              <a:spcBef>
                <a:spcPts val="0"/>
              </a:spcBef>
              <a:spcAft>
                <a:spcPts val="0"/>
              </a:spcAft>
              <a:buClr>
                <a:schemeClr val="dk1"/>
              </a:buClr>
              <a:buSzPts val="1100"/>
              <a:buFont typeface="Arial"/>
              <a:buNone/>
            </a:pPr>
            <a:r>
              <a:rPr lang="en" sz="1200"/>
              <a:t>height</a:t>
            </a:r>
            <a:endParaRPr sz="1200"/>
          </a:p>
          <a:p>
            <a:pPr indent="0" lvl="0" marL="0" rtl="0" algn="l">
              <a:spcBef>
                <a:spcPts val="0"/>
              </a:spcBef>
              <a:spcAft>
                <a:spcPts val="0"/>
              </a:spcAft>
              <a:buClr>
                <a:schemeClr val="dk1"/>
              </a:buClr>
              <a:buSzPts val="1100"/>
              <a:buFont typeface="Arial"/>
              <a:buNone/>
            </a:pPr>
            <a:r>
              <a:rPr lang="en" sz="1200"/>
              <a:t>left</a:t>
            </a:r>
            <a:endParaRPr sz="1200"/>
          </a:p>
          <a:p>
            <a:pPr indent="0" lvl="0" marL="0" rtl="0" algn="l">
              <a:spcBef>
                <a:spcPts val="0"/>
              </a:spcBef>
              <a:spcAft>
                <a:spcPts val="0"/>
              </a:spcAft>
              <a:buClr>
                <a:schemeClr val="dk1"/>
              </a:buClr>
              <a:buSzPts val="1100"/>
              <a:buFont typeface="Arial"/>
              <a:buNone/>
            </a:pPr>
            <a:r>
              <a:rPr lang="en" sz="1200"/>
              <a:t>letter-spacing</a:t>
            </a:r>
            <a:endParaRPr sz="1200"/>
          </a:p>
          <a:p>
            <a:pPr indent="0" lvl="0" marL="0" rtl="0" algn="l">
              <a:spcBef>
                <a:spcPts val="0"/>
              </a:spcBef>
              <a:spcAft>
                <a:spcPts val="0"/>
              </a:spcAft>
              <a:buClr>
                <a:schemeClr val="dk1"/>
              </a:buClr>
              <a:buSzPts val="1100"/>
              <a:buFont typeface="Arial"/>
              <a:buNone/>
            </a:pPr>
            <a:r>
              <a:rPr lang="en" sz="1200"/>
              <a:t>line-height</a:t>
            </a:r>
            <a:endParaRPr sz="1200"/>
          </a:p>
          <a:p>
            <a:pPr indent="0" lvl="0" marL="0" rtl="0" algn="l">
              <a:spcBef>
                <a:spcPts val="0"/>
              </a:spcBef>
              <a:spcAft>
                <a:spcPts val="0"/>
              </a:spcAft>
              <a:buClr>
                <a:schemeClr val="dk1"/>
              </a:buClr>
              <a:buSzPts val="1100"/>
              <a:buFont typeface="Arial"/>
              <a:buNone/>
            </a:pPr>
            <a:r>
              <a:rPr lang="en" sz="1200">
                <a:solidFill>
                  <a:schemeClr val="dk1"/>
                </a:solidFill>
              </a:rPr>
              <a:t>list-style</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p>
        </p:txBody>
      </p:sp>
      <p:sp>
        <p:nvSpPr>
          <p:cNvPr id="156" name="Google Shape;156;p25"/>
          <p:cNvSpPr txBox="1"/>
          <p:nvPr/>
        </p:nvSpPr>
        <p:spPr>
          <a:xfrm>
            <a:off x="5069000" y="1951975"/>
            <a:ext cx="1832700" cy="3140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rPr>
              <a:t>list-style-image</a:t>
            </a:r>
            <a:endParaRPr sz="1200">
              <a:solidFill>
                <a:schemeClr val="dk1"/>
              </a:solidFill>
            </a:endParaRPr>
          </a:p>
          <a:p>
            <a:pPr indent="0" lvl="0" marL="0" rtl="0" algn="l">
              <a:spcBef>
                <a:spcPts val="0"/>
              </a:spcBef>
              <a:spcAft>
                <a:spcPts val="0"/>
              </a:spcAft>
              <a:buNone/>
            </a:pPr>
            <a:r>
              <a:rPr lang="en" sz="1200">
                <a:solidFill>
                  <a:schemeClr val="dk1"/>
                </a:solidFill>
              </a:rPr>
              <a:t>list-style-position</a:t>
            </a:r>
            <a:endParaRPr sz="1200">
              <a:solidFill>
                <a:schemeClr val="dk1"/>
              </a:solidFill>
            </a:endParaRPr>
          </a:p>
          <a:p>
            <a:pPr indent="0" lvl="0" marL="0" rtl="0" algn="l">
              <a:spcBef>
                <a:spcPts val="0"/>
              </a:spcBef>
              <a:spcAft>
                <a:spcPts val="0"/>
              </a:spcAft>
              <a:buNone/>
            </a:pPr>
            <a:r>
              <a:rPr lang="en" sz="1200">
                <a:solidFill>
                  <a:schemeClr val="dk1"/>
                </a:solidFill>
              </a:rPr>
              <a:t>list-style-type</a:t>
            </a:r>
            <a:endParaRPr sz="1200"/>
          </a:p>
          <a:p>
            <a:pPr indent="0" lvl="0" marL="0" rtl="0" algn="l">
              <a:spcBef>
                <a:spcPts val="0"/>
              </a:spcBef>
              <a:spcAft>
                <a:spcPts val="0"/>
              </a:spcAft>
              <a:buClr>
                <a:schemeClr val="dk1"/>
              </a:buClr>
              <a:buSzPts val="1100"/>
              <a:buFont typeface="Arial"/>
              <a:buNone/>
            </a:pPr>
            <a:r>
              <a:rPr lang="en" sz="1200"/>
              <a:t>margin</a:t>
            </a:r>
            <a:endParaRPr sz="1200"/>
          </a:p>
          <a:p>
            <a:pPr indent="0" lvl="0" marL="0" rtl="0" algn="l">
              <a:spcBef>
                <a:spcPts val="0"/>
              </a:spcBef>
              <a:spcAft>
                <a:spcPts val="0"/>
              </a:spcAft>
              <a:buClr>
                <a:schemeClr val="dk1"/>
              </a:buClr>
              <a:buSzPts val="1100"/>
              <a:buFont typeface="Arial"/>
              <a:buNone/>
            </a:pPr>
            <a:r>
              <a:rPr lang="en" sz="1200"/>
              <a:t>margin-bottom</a:t>
            </a:r>
            <a:endParaRPr sz="1200"/>
          </a:p>
          <a:p>
            <a:pPr indent="0" lvl="0" marL="0" rtl="0" algn="l">
              <a:spcBef>
                <a:spcPts val="0"/>
              </a:spcBef>
              <a:spcAft>
                <a:spcPts val="0"/>
              </a:spcAft>
              <a:buClr>
                <a:schemeClr val="dk1"/>
              </a:buClr>
              <a:buSzPts val="1100"/>
              <a:buFont typeface="Arial"/>
              <a:buNone/>
            </a:pPr>
            <a:r>
              <a:rPr lang="en" sz="1200"/>
              <a:t>margin-left</a:t>
            </a:r>
            <a:endParaRPr sz="1200"/>
          </a:p>
          <a:p>
            <a:pPr indent="0" lvl="0" marL="0" rtl="0" algn="l">
              <a:spcBef>
                <a:spcPts val="0"/>
              </a:spcBef>
              <a:spcAft>
                <a:spcPts val="0"/>
              </a:spcAft>
              <a:buClr>
                <a:schemeClr val="dk1"/>
              </a:buClr>
              <a:buSzPts val="1100"/>
              <a:buFont typeface="Arial"/>
              <a:buNone/>
            </a:pPr>
            <a:r>
              <a:rPr lang="en" sz="1200"/>
              <a:t>margin-right</a:t>
            </a:r>
            <a:endParaRPr sz="1200"/>
          </a:p>
          <a:p>
            <a:pPr indent="0" lvl="0" marL="0" rtl="0" algn="l">
              <a:spcBef>
                <a:spcPts val="0"/>
              </a:spcBef>
              <a:spcAft>
                <a:spcPts val="0"/>
              </a:spcAft>
              <a:buClr>
                <a:schemeClr val="dk1"/>
              </a:buClr>
              <a:buSzPts val="1100"/>
              <a:buFont typeface="Arial"/>
              <a:buNone/>
            </a:pPr>
            <a:r>
              <a:rPr lang="en" sz="1200"/>
              <a:t>margin-top</a:t>
            </a:r>
            <a:endParaRPr sz="1200"/>
          </a:p>
          <a:p>
            <a:pPr indent="0" lvl="0" marL="0" rtl="0" algn="l">
              <a:spcBef>
                <a:spcPts val="0"/>
              </a:spcBef>
              <a:spcAft>
                <a:spcPts val="0"/>
              </a:spcAft>
              <a:buClr>
                <a:schemeClr val="dk1"/>
              </a:buClr>
              <a:buSzPts val="1100"/>
              <a:buFont typeface="Arial"/>
              <a:buNone/>
            </a:pPr>
            <a:r>
              <a:rPr lang="en" sz="1200"/>
              <a:t>overflow</a:t>
            </a:r>
            <a:endParaRPr sz="1200"/>
          </a:p>
          <a:p>
            <a:pPr indent="0" lvl="0" marL="0" rtl="0" algn="l">
              <a:spcBef>
                <a:spcPts val="0"/>
              </a:spcBef>
              <a:spcAft>
                <a:spcPts val="0"/>
              </a:spcAft>
              <a:buClr>
                <a:schemeClr val="dk1"/>
              </a:buClr>
              <a:buSzPts val="1100"/>
              <a:buFont typeface="Arial"/>
              <a:buNone/>
            </a:pPr>
            <a:r>
              <a:rPr lang="en" sz="1200"/>
              <a:t>padding</a:t>
            </a:r>
            <a:endParaRPr sz="1200"/>
          </a:p>
          <a:p>
            <a:pPr indent="0" lvl="0" marL="0" rtl="0" algn="l">
              <a:spcBef>
                <a:spcPts val="0"/>
              </a:spcBef>
              <a:spcAft>
                <a:spcPts val="0"/>
              </a:spcAft>
              <a:buClr>
                <a:schemeClr val="dk1"/>
              </a:buClr>
              <a:buSzPts val="1100"/>
              <a:buFont typeface="Arial"/>
              <a:buNone/>
            </a:pPr>
            <a:r>
              <a:rPr lang="en" sz="1200"/>
              <a:t>padding-bottom</a:t>
            </a:r>
            <a:endParaRPr sz="1200"/>
          </a:p>
          <a:p>
            <a:pPr indent="0" lvl="0" marL="0" rtl="0" algn="l">
              <a:spcBef>
                <a:spcPts val="0"/>
              </a:spcBef>
              <a:spcAft>
                <a:spcPts val="0"/>
              </a:spcAft>
              <a:buClr>
                <a:schemeClr val="dk1"/>
              </a:buClr>
              <a:buSzPts val="1100"/>
              <a:buFont typeface="Arial"/>
              <a:buNone/>
            </a:pPr>
            <a:r>
              <a:rPr lang="en" sz="1200"/>
              <a:t>padding-left</a:t>
            </a:r>
            <a:endParaRPr sz="1200"/>
          </a:p>
          <a:p>
            <a:pPr indent="0" lvl="0" marL="0" rtl="0" algn="l">
              <a:spcBef>
                <a:spcPts val="0"/>
              </a:spcBef>
              <a:spcAft>
                <a:spcPts val="0"/>
              </a:spcAft>
              <a:buClr>
                <a:schemeClr val="dk1"/>
              </a:buClr>
              <a:buSzPts val="1100"/>
              <a:buFont typeface="Arial"/>
              <a:buNone/>
            </a:pPr>
            <a:r>
              <a:rPr lang="en" sz="1200"/>
              <a:t>padding-right</a:t>
            </a:r>
            <a:endParaRPr sz="1200"/>
          </a:p>
          <a:p>
            <a:pPr indent="0" lvl="0" marL="0" rtl="0" algn="l">
              <a:spcBef>
                <a:spcPts val="0"/>
              </a:spcBef>
              <a:spcAft>
                <a:spcPts val="0"/>
              </a:spcAft>
              <a:buClr>
                <a:schemeClr val="dk1"/>
              </a:buClr>
              <a:buSzPts val="1100"/>
              <a:buFont typeface="Arial"/>
              <a:buNone/>
            </a:pPr>
            <a:r>
              <a:rPr lang="en" sz="1200"/>
              <a:t>padding-top</a:t>
            </a:r>
            <a:endParaRPr sz="1200"/>
          </a:p>
          <a:p>
            <a:pPr indent="0" lvl="0" marL="0" rtl="0" algn="l">
              <a:spcBef>
                <a:spcPts val="0"/>
              </a:spcBef>
              <a:spcAft>
                <a:spcPts val="0"/>
              </a:spcAft>
              <a:buClr>
                <a:schemeClr val="dk1"/>
              </a:buClr>
              <a:buSzPts val="1100"/>
              <a:buFont typeface="Arial"/>
              <a:buNone/>
            </a:pPr>
            <a:r>
              <a:t/>
            </a:r>
            <a:endParaRPr sz="1200"/>
          </a:p>
          <a:p>
            <a:pPr indent="0" lvl="0" marL="0" rtl="0" algn="l">
              <a:spcBef>
                <a:spcPts val="0"/>
              </a:spcBef>
              <a:spcAft>
                <a:spcPts val="0"/>
              </a:spcAft>
              <a:buNone/>
            </a:pPr>
            <a:r>
              <a:t/>
            </a:r>
            <a:endParaRPr sz="1200"/>
          </a:p>
        </p:txBody>
      </p:sp>
      <p:sp>
        <p:nvSpPr>
          <p:cNvPr id="157" name="Google Shape;157;p25"/>
          <p:cNvSpPr txBox="1"/>
          <p:nvPr/>
        </p:nvSpPr>
        <p:spPr>
          <a:xfrm>
            <a:off x="6817175" y="1951975"/>
            <a:ext cx="1832700" cy="2770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rPr>
              <a:t>page-break-after</a:t>
            </a:r>
            <a:endParaRPr sz="1200">
              <a:solidFill>
                <a:schemeClr val="dk1"/>
              </a:solidFill>
            </a:endParaRPr>
          </a:p>
          <a:p>
            <a:pPr indent="0" lvl="0" marL="0" rtl="0" algn="l">
              <a:spcBef>
                <a:spcPts val="0"/>
              </a:spcBef>
              <a:spcAft>
                <a:spcPts val="0"/>
              </a:spcAft>
              <a:buNone/>
            </a:pPr>
            <a:r>
              <a:rPr lang="en" sz="1200">
                <a:solidFill>
                  <a:schemeClr val="dk1"/>
                </a:solidFill>
              </a:rPr>
              <a:t>page-break-before</a:t>
            </a:r>
            <a:endParaRPr sz="1200">
              <a:solidFill>
                <a:schemeClr val="dk1"/>
              </a:solidFill>
            </a:endParaRPr>
          </a:p>
          <a:p>
            <a:pPr indent="0" lvl="0" marL="0" rtl="0" algn="l">
              <a:spcBef>
                <a:spcPts val="0"/>
              </a:spcBef>
              <a:spcAft>
                <a:spcPts val="0"/>
              </a:spcAft>
              <a:buNone/>
            </a:pPr>
            <a:r>
              <a:rPr lang="en" sz="1200">
                <a:solidFill>
                  <a:schemeClr val="dk1"/>
                </a:solidFill>
              </a:rPr>
              <a:t>position</a:t>
            </a:r>
            <a:endParaRPr sz="1200">
              <a:solidFill>
                <a:schemeClr val="dk1"/>
              </a:solidFill>
            </a:endParaRPr>
          </a:p>
          <a:p>
            <a:pPr indent="0" lvl="0" marL="0" rtl="0" algn="l">
              <a:spcBef>
                <a:spcPts val="0"/>
              </a:spcBef>
              <a:spcAft>
                <a:spcPts val="0"/>
              </a:spcAft>
              <a:buNone/>
            </a:pPr>
            <a:r>
              <a:rPr lang="en" sz="1200">
                <a:solidFill>
                  <a:schemeClr val="dk1"/>
                </a:solidFill>
              </a:rPr>
              <a:t>stroke-dasharray</a:t>
            </a:r>
            <a:endParaRPr sz="1200"/>
          </a:p>
          <a:p>
            <a:pPr indent="0" lvl="0" marL="0" rtl="0" algn="l">
              <a:spcBef>
                <a:spcPts val="0"/>
              </a:spcBef>
              <a:spcAft>
                <a:spcPts val="0"/>
              </a:spcAft>
              <a:buClr>
                <a:schemeClr val="dk1"/>
              </a:buClr>
              <a:buSzPts val="1100"/>
              <a:buFont typeface="Arial"/>
              <a:buNone/>
            </a:pPr>
            <a:r>
              <a:rPr lang="en" sz="1200"/>
              <a:t>stroke-dashoffset</a:t>
            </a:r>
            <a:endParaRPr sz="1200"/>
          </a:p>
          <a:p>
            <a:pPr indent="0" lvl="0" marL="0" rtl="0" algn="l">
              <a:spcBef>
                <a:spcPts val="0"/>
              </a:spcBef>
              <a:spcAft>
                <a:spcPts val="0"/>
              </a:spcAft>
              <a:buClr>
                <a:schemeClr val="dk1"/>
              </a:buClr>
              <a:buSzPts val="1100"/>
              <a:buFont typeface="Arial"/>
              <a:buNone/>
            </a:pPr>
            <a:r>
              <a:rPr lang="en" sz="1200"/>
              <a:t>text-align</a:t>
            </a:r>
            <a:endParaRPr sz="1200"/>
          </a:p>
          <a:p>
            <a:pPr indent="0" lvl="0" marL="0" rtl="0" algn="l">
              <a:spcBef>
                <a:spcPts val="0"/>
              </a:spcBef>
              <a:spcAft>
                <a:spcPts val="0"/>
              </a:spcAft>
              <a:buClr>
                <a:schemeClr val="dk1"/>
              </a:buClr>
              <a:buSzPts val="1100"/>
              <a:buFont typeface="Arial"/>
              <a:buNone/>
            </a:pPr>
            <a:r>
              <a:rPr lang="en" sz="1200"/>
              <a:t>text-decoration</a:t>
            </a:r>
            <a:endParaRPr sz="1200"/>
          </a:p>
          <a:p>
            <a:pPr indent="0" lvl="0" marL="0" rtl="0" algn="l">
              <a:spcBef>
                <a:spcPts val="0"/>
              </a:spcBef>
              <a:spcAft>
                <a:spcPts val="0"/>
              </a:spcAft>
              <a:buClr>
                <a:schemeClr val="dk1"/>
              </a:buClr>
              <a:buSzPts val="1100"/>
              <a:buFont typeface="Arial"/>
              <a:buNone/>
            </a:pPr>
            <a:r>
              <a:rPr lang="en" sz="1200"/>
              <a:t>text-indent</a:t>
            </a:r>
            <a:endParaRPr sz="1200"/>
          </a:p>
          <a:p>
            <a:pPr indent="0" lvl="0" marL="0" rtl="0" algn="l">
              <a:spcBef>
                <a:spcPts val="0"/>
              </a:spcBef>
              <a:spcAft>
                <a:spcPts val="0"/>
              </a:spcAft>
              <a:buClr>
                <a:schemeClr val="dk1"/>
              </a:buClr>
              <a:buSzPts val="1100"/>
              <a:buFont typeface="Arial"/>
              <a:buNone/>
            </a:pPr>
            <a:r>
              <a:rPr lang="en" sz="1200"/>
              <a:t>text-transform</a:t>
            </a:r>
            <a:endParaRPr sz="1200"/>
          </a:p>
          <a:p>
            <a:pPr indent="0" lvl="0" marL="0" rtl="0" algn="l">
              <a:spcBef>
                <a:spcPts val="0"/>
              </a:spcBef>
              <a:spcAft>
                <a:spcPts val="0"/>
              </a:spcAft>
              <a:buClr>
                <a:schemeClr val="dk1"/>
              </a:buClr>
              <a:buSzPts val="1100"/>
              <a:buFont typeface="Arial"/>
              <a:buNone/>
            </a:pPr>
            <a:r>
              <a:rPr lang="en" sz="1200"/>
              <a:t>top</a:t>
            </a:r>
            <a:endParaRPr sz="1200"/>
          </a:p>
          <a:p>
            <a:pPr indent="0" lvl="0" marL="0" rtl="0" algn="l">
              <a:spcBef>
                <a:spcPts val="0"/>
              </a:spcBef>
              <a:spcAft>
                <a:spcPts val="0"/>
              </a:spcAft>
              <a:buClr>
                <a:schemeClr val="dk1"/>
              </a:buClr>
              <a:buSzPts val="1100"/>
              <a:buFont typeface="Arial"/>
              <a:buNone/>
            </a:pPr>
            <a:r>
              <a:rPr lang="en" sz="1200"/>
              <a:t>vertical-align</a:t>
            </a:r>
            <a:endParaRPr sz="1200"/>
          </a:p>
          <a:p>
            <a:pPr indent="0" lvl="0" marL="0" rtl="0" algn="l">
              <a:spcBef>
                <a:spcPts val="0"/>
              </a:spcBef>
              <a:spcAft>
                <a:spcPts val="0"/>
              </a:spcAft>
              <a:buClr>
                <a:schemeClr val="dk1"/>
              </a:buClr>
              <a:buSzPts val="1100"/>
              <a:buFont typeface="Arial"/>
              <a:buNone/>
            </a:pPr>
            <a:r>
              <a:rPr lang="en" sz="1200"/>
              <a:t>visibility</a:t>
            </a:r>
            <a:endParaRPr sz="1200"/>
          </a:p>
          <a:p>
            <a:pPr indent="0" lvl="0" marL="0" rtl="0" algn="l">
              <a:spcBef>
                <a:spcPts val="0"/>
              </a:spcBef>
              <a:spcAft>
                <a:spcPts val="0"/>
              </a:spcAft>
              <a:buClr>
                <a:schemeClr val="dk1"/>
              </a:buClr>
              <a:buSzPts val="1100"/>
              <a:buFont typeface="Arial"/>
              <a:buNone/>
            </a:pPr>
            <a:r>
              <a:rPr lang="en" sz="1200"/>
              <a:t>width</a:t>
            </a:r>
            <a:endParaRPr sz="1200"/>
          </a:p>
          <a:p>
            <a:pPr indent="0" lvl="0" marL="0" rtl="0" algn="l">
              <a:spcBef>
                <a:spcPts val="0"/>
              </a:spcBef>
              <a:spcAft>
                <a:spcPts val="0"/>
              </a:spcAft>
              <a:buNone/>
            </a:pPr>
            <a:r>
              <a:rPr lang="en" sz="1200"/>
              <a:t>z-index</a:t>
            </a:r>
            <a:endParaRPr sz="1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6"/>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7"/>
          <p:cNvSpPr txBox="1"/>
          <p:nvPr>
            <p:ph type="title"/>
          </p:nvPr>
        </p:nvSpPr>
        <p:spPr>
          <a:xfrm>
            <a:off x="311700" y="933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example</a:t>
            </a:r>
            <a:endParaRPr/>
          </a:p>
        </p:txBody>
      </p:sp>
      <p:sp>
        <p:nvSpPr>
          <p:cNvPr id="168" name="Google Shape;168;p27"/>
          <p:cNvSpPr txBox="1"/>
          <p:nvPr>
            <p:ph idx="1" type="body"/>
          </p:nvPr>
        </p:nvSpPr>
        <p:spPr>
          <a:xfrm>
            <a:off x="311700" y="1127725"/>
            <a:ext cx="4875600" cy="3883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75"/>
              <a:buNone/>
            </a:pPr>
            <a:r>
              <a:rPr lang="en" sz="1450"/>
              <a:t>&lt;!DOCTYPE html&gt;</a:t>
            </a:r>
            <a:endParaRPr sz="1450"/>
          </a:p>
          <a:p>
            <a:pPr indent="0" lvl="0" marL="0" rtl="0" algn="l">
              <a:lnSpc>
                <a:spcPct val="100000"/>
              </a:lnSpc>
              <a:spcBef>
                <a:spcPts val="0"/>
              </a:spcBef>
              <a:spcAft>
                <a:spcPts val="0"/>
              </a:spcAft>
              <a:buSzPts val="275"/>
              <a:buNone/>
            </a:pPr>
            <a:r>
              <a:rPr lang="en" sz="1450"/>
              <a:t>&lt;html&gt;</a:t>
            </a:r>
            <a:endParaRPr sz="1450"/>
          </a:p>
          <a:p>
            <a:pPr indent="0" lvl="0" marL="0" rtl="0" algn="l">
              <a:lnSpc>
                <a:spcPct val="100000"/>
              </a:lnSpc>
              <a:spcBef>
                <a:spcPts val="0"/>
              </a:spcBef>
              <a:spcAft>
                <a:spcPts val="0"/>
              </a:spcAft>
              <a:buSzPts val="275"/>
              <a:buNone/>
            </a:pPr>
            <a:r>
              <a:rPr lang="en" sz="1450"/>
              <a:t>	&lt;head&gt;</a:t>
            </a:r>
            <a:endParaRPr sz="1450"/>
          </a:p>
          <a:p>
            <a:pPr indent="0" lvl="0" marL="0" rtl="0" algn="l">
              <a:lnSpc>
                <a:spcPct val="100000"/>
              </a:lnSpc>
              <a:spcBef>
                <a:spcPts val="0"/>
              </a:spcBef>
              <a:spcAft>
                <a:spcPts val="0"/>
              </a:spcAft>
              <a:buSzPts val="275"/>
              <a:buNone/>
            </a:pPr>
            <a:r>
              <a:rPr lang="en" sz="1450"/>
              <a:t>		&lt;title&gt;An example&lt;/title&gt;</a:t>
            </a:r>
            <a:endParaRPr sz="1450"/>
          </a:p>
          <a:p>
            <a:pPr indent="0" lvl="0" marL="0" rtl="0" algn="l">
              <a:lnSpc>
                <a:spcPct val="100000"/>
              </a:lnSpc>
              <a:spcBef>
                <a:spcPts val="0"/>
              </a:spcBef>
              <a:spcAft>
                <a:spcPts val="0"/>
              </a:spcAft>
              <a:buSzPts val="275"/>
              <a:buNone/>
            </a:pPr>
            <a:r>
              <a:rPr lang="en" sz="1450"/>
              <a:t>	&lt;/head&gt;</a:t>
            </a:r>
            <a:endParaRPr sz="1450"/>
          </a:p>
          <a:p>
            <a:pPr indent="457200" lvl="0" marL="0" rtl="0" algn="l">
              <a:lnSpc>
                <a:spcPct val="100000"/>
              </a:lnSpc>
              <a:spcBef>
                <a:spcPts val="0"/>
              </a:spcBef>
              <a:spcAft>
                <a:spcPts val="0"/>
              </a:spcAft>
              <a:buSzPts val="275"/>
              <a:buNone/>
            </a:pPr>
            <a:r>
              <a:rPr lang="en" sz="1450"/>
              <a:t>&lt;body&gt;</a:t>
            </a:r>
            <a:endParaRPr sz="1450"/>
          </a:p>
          <a:p>
            <a:pPr indent="457200" lvl="0" marL="457200" rtl="0" algn="l">
              <a:lnSpc>
                <a:spcPct val="100000"/>
              </a:lnSpc>
              <a:spcBef>
                <a:spcPts val="0"/>
              </a:spcBef>
              <a:spcAft>
                <a:spcPts val="0"/>
              </a:spcAft>
              <a:buSzPts val="275"/>
              <a:buNone/>
            </a:pPr>
            <a:r>
              <a:rPr lang="en" sz="1450"/>
              <a:t>&lt;h1&gt;An element!&lt;/h1&gt;</a:t>
            </a:r>
            <a:endParaRPr sz="1450"/>
          </a:p>
          <a:p>
            <a:pPr indent="457200" lvl="0" marL="0" rtl="0" algn="l">
              <a:lnSpc>
                <a:spcPct val="100000"/>
              </a:lnSpc>
              <a:spcBef>
                <a:spcPts val="0"/>
              </a:spcBef>
              <a:spcAft>
                <a:spcPts val="0"/>
              </a:spcAft>
              <a:buSzPts val="275"/>
              <a:buNone/>
            </a:pPr>
            <a:r>
              <a:rPr lang="en" sz="1450"/>
              <a:t>&lt;/body&gt;</a:t>
            </a:r>
            <a:endParaRPr sz="1450"/>
          </a:p>
          <a:p>
            <a:pPr indent="0" lvl="0" marL="0" rtl="0" algn="l">
              <a:lnSpc>
                <a:spcPct val="100000"/>
              </a:lnSpc>
              <a:spcBef>
                <a:spcPts val="0"/>
              </a:spcBef>
              <a:spcAft>
                <a:spcPts val="0"/>
              </a:spcAft>
              <a:buSzPts val="275"/>
              <a:buNone/>
            </a:pPr>
            <a:r>
              <a:rPr lang="en" sz="1450"/>
              <a:t>&lt;/html&gt;</a:t>
            </a:r>
            <a:endParaRPr sz="1450"/>
          </a:p>
        </p:txBody>
      </p:sp>
      <p:sp>
        <p:nvSpPr>
          <p:cNvPr id="169" name="Google Shape;169;p27"/>
          <p:cNvSpPr txBox="1"/>
          <p:nvPr/>
        </p:nvSpPr>
        <p:spPr>
          <a:xfrm>
            <a:off x="311700" y="666025"/>
            <a:ext cx="35862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Input</a:t>
            </a:r>
            <a:endParaRPr sz="1800"/>
          </a:p>
        </p:txBody>
      </p:sp>
      <p:sp>
        <p:nvSpPr>
          <p:cNvPr id="170" name="Google Shape;170;p27"/>
          <p:cNvSpPr txBox="1"/>
          <p:nvPr/>
        </p:nvSpPr>
        <p:spPr>
          <a:xfrm>
            <a:off x="5392625" y="666025"/>
            <a:ext cx="3209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Output</a:t>
            </a:r>
            <a:endParaRPr sz="1800"/>
          </a:p>
        </p:txBody>
      </p:sp>
      <p:pic>
        <p:nvPicPr>
          <p:cNvPr id="171" name="Google Shape;171;p27"/>
          <p:cNvPicPr preferRelativeResize="0"/>
          <p:nvPr/>
        </p:nvPicPr>
        <p:blipFill>
          <a:blip r:embed="rId3">
            <a:alphaModFix/>
          </a:blip>
          <a:stretch>
            <a:fillRect/>
          </a:stretch>
        </p:blipFill>
        <p:spPr>
          <a:xfrm>
            <a:off x="5392625" y="1127563"/>
            <a:ext cx="2705100" cy="1343025"/>
          </a:xfrm>
          <a:prstGeom prst="rect">
            <a:avLst/>
          </a:prstGeom>
          <a:noFill/>
          <a:ln>
            <a:noFill/>
          </a:ln>
        </p:spPr>
      </p:pic>
      <p:sp>
        <p:nvSpPr>
          <p:cNvPr id="172" name="Google Shape;172;p27"/>
          <p:cNvSpPr/>
          <p:nvPr/>
        </p:nvSpPr>
        <p:spPr>
          <a:xfrm>
            <a:off x="5392625" y="1127575"/>
            <a:ext cx="3209400" cy="3883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8"/>
          <p:cNvSpPr txBox="1"/>
          <p:nvPr>
            <p:ph type="title"/>
          </p:nvPr>
        </p:nvSpPr>
        <p:spPr>
          <a:xfrm>
            <a:off x="311700" y="933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example</a:t>
            </a:r>
            <a:endParaRPr/>
          </a:p>
        </p:txBody>
      </p:sp>
      <p:sp>
        <p:nvSpPr>
          <p:cNvPr id="178" name="Google Shape;178;p28"/>
          <p:cNvSpPr txBox="1"/>
          <p:nvPr>
            <p:ph idx="1" type="body"/>
          </p:nvPr>
        </p:nvSpPr>
        <p:spPr>
          <a:xfrm>
            <a:off x="311700" y="1127725"/>
            <a:ext cx="4875600" cy="3883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275"/>
              <a:buFont typeface="Arial"/>
              <a:buNone/>
            </a:pPr>
            <a:r>
              <a:rPr lang="en" sz="1450"/>
              <a:t>&lt;!DOCTYPE html&gt;</a:t>
            </a:r>
            <a:endParaRPr sz="1450"/>
          </a:p>
          <a:p>
            <a:pPr indent="0" lvl="0" marL="0" rtl="0" algn="l">
              <a:lnSpc>
                <a:spcPct val="100000"/>
              </a:lnSpc>
              <a:spcBef>
                <a:spcPts val="0"/>
              </a:spcBef>
              <a:spcAft>
                <a:spcPts val="0"/>
              </a:spcAft>
              <a:buClr>
                <a:schemeClr val="dk1"/>
              </a:buClr>
              <a:buSzPts val="275"/>
              <a:buFont typeface="Arial"/>
              <a:buNone/>
            </a:pPr>
            <a:r>
              <a:rPr lang="en" sz="1450"/>
              <a:t>&lt;html&gt;</a:t>
            </a:r>
            <a:endParaRPr sz="1450"/>
          </a:p>
          <a:p>
            <a:pPr indent="0" lvl="0" marL="0" rtl="0" algn="l">
              <a:lnSpc>
                <a:spcPct val="100000"/>
              </a:lnSpc>
              <a:spcBef>
                <a:spcPts val="0"/>
              </a:spcBef>
              <a:spcAft>
                <a:spcPts val="0"/>
              </a:spcAft>
              <a:buClr>
                <a:schemeClr val="dk1"/>
              </a:buClr>
              <a:buSzPts val="275"/>
              <a:buFont typeface="Arial"/>
              <a:buNone/>
            </a:pPr>
            <a:r>
              <a:rPr lang="en" sz="1450"/>
              <a:t>	&lt;head&gt;</a:t>
            </a:r>
            <a:endParaRPr sz="1450"/>
          </a:p>
          <a:p>
            <a:pPr indent="0" lvl="0" marL="0" rtl="0" algn="l">
              <a:lnSpc>
                <a:spcPct val="100000"/>
              </a:lnSpc>
              <a:spcBef>
                <a:spcPts val="0"/>
              </a:spcBef>
              <a:spcAft>
                <a:spcPts val="0"/>
              </a:spcAft>
              <a:buClr>
                <a:schemeClr val="dk1"/>
              </a:buClr>
              <a:buSzPts val="275"/>
              <a:buFont typeface="Arial"/>
              <a:buNone/>
            </a:pPr>
            <a:r>
              <a:rPr lang="en" sz="1450"/>
              <a:t>		&lt;title&gt;An example&lt;/title&gt;</a:t>
            </a:r>
            <a:endParaRPr sz="1450"/>
          </a:p>
          <a:p>
            <a:pPr indent="457200" lvl="0" marL="457200" rtl="0" algn="l">
              <a:lnSpc>
                <a:spcPct val="100000"/>
              </a:lnSpc>
              <a:spcBef>
                <a:spcPts val="0"/>
              </a:spcBef>
              <a:spcAft>
                <a:spcPts val="0"/>
              </a:spcAft>
              <a:buClr>
                <a:schemeClr val="dk1"/>
              </a:buClr>
              <a:buSzPts val="1100"/>
              <a:buFont typeface="Arial"/>
              <a:buNone/>
            </a:pPr>
            <a:r>
              <a:rPr b="1" lang="en" sz="1450"/>
              <a:t>&lt;style&gt;</a:t>
            </a:r>
            <a:endParaRPr b="1" sz="1450"/>
          </a:p>
          <a:p>
            <a:pPr indent="457200" lvl="0" marL="457200" rtl="0" algn="l">
              <a:lnSpc>
                <a:spcPct val="100000"/>
              </a:lnSpc>
              <a:spcBef>
                <a:spcPts val="0"/>
              </a:spcBef>
              <a:spcAft>
                <a:spcPts val="0"/>
              </a:spcAft>
              <a:buClr>
                <a:schemeClr val="dk1"/>
              </a:buClr>
              <a:buSzPts val="1100"/>
              <a:buFont typeface="Arial"/>
              <a:buNone/>
            </a:pPr>
            <a:r>
              <a:rPr b="1" lang="en" sz="1450"/>
              <a:t>    	h1 {</a:t>
            </a:r>
            <a:endParaRPr b="1" sz="1450"/>
          </a:p>
          <a:p>
            <a:pPr indent="457200" lvl="0" marL="914400" rtl="0" algn="l">
              <a:lnSpc>
                <a:spcPct val="100000"/>
              </a:lnSpc>
              <a:spcBef>
                <a:spcPts val="0"/>
              </a:spcBef>
              <a:spcAft>
                <a:spcPts val="0"/>
              </a:spcAft>
              <a:buClr>
                <a:schemeClr val="dk1"/>
              </a:buClr>
              <a:buSzPts val="1100"/>
              <a:buFont typeface="Arial"/>
              <a:buNone/>
            </a:pPr>
            <a:r>
              <a:rPr b="1" lang="en" sz="1450"/>
              <a:t>        	color: green;</a:t>
            </a:r>
            <a:endParaRPr b="1" sz="1450"/>
          </a:p>
          <a:p>
            <a:pPr indent="457200" lvl="0" marL="914400" rtl="0" algn="l">
              <a:lnSpc>
                <a:spcPct val="100000"/>
              </a:lnSpc>
              <a:spcBef>
                <a:spcPts val="0"/>
              </a:spcBef>
              <a:spcAft>
                <a:spcPts val="0"/>
              </a:spcAft>
              <a:buClr>
                <a:schemeClr val="dk1"/>
              </a:buClr>
              <a:buSzPts val="1100"/>
              <a:buFont typeface="Arial"/>
              <a:buNone/>
            </a:pPr>
            <a:r>
              <a:rPr b="1" lang="en" sz="1450"/>
              <a:t>}</a:t>
            </a:r>
            <a:endParaRPr b="1" sz="1450"/>
          </a:p>
          <a:p>
            <a:pPr indent="0" lvl="0" marL="457200" rtl="0" algn="l">
              <a:lnSpc>
                <a:spcPct val="100000"/>
              </a:lnSpc>
              <a:spcBef>
                <a:spcPts val="0"/>
              </a:spcBef>
              <a:spcAft>
                <a:spcPts val="0"/>
              </a:spcAft>
              <a:buClr>
                <a:schemeClr val="dk1"/>
              </a:buClr>
              <a:buSzPts val="1100"/>
              <a:buFont typeface="Arial"/>
              <a:buNone/>
            </a:pPr>
            <a:r>
              <a:rPr b="1" lang="en" sz="1450"/>
              <a:t>	&lt;/style&gt;</a:t>
            </a:r>
            <a:endParaRPr sz="1450"/>
          </a:p>
          <a:p>
            <a:pPr indent="0" lvl="0" marL="0" rtl="0" algn="l">
              <a:lnSpc>
                <a:spcPct val="100000"/>
              </a:lnSpc>
              <a:spcBef>
                <a:spcPts val="0"/>
              </a:spcBef>
              <a:spcAft>
                <a:spcPts val="0"/>
              </a:spcAft>
              <a:buClr>
                <a:schemeClr val="dk1"/>
              </a:buClr>
              <a:buSzPts val="275"/>
              <a:buFont typeface="Arial"/>
              <a:buNone/>
            </a:pPr>
            <a:r>
              <a:rPr lang="en" sz="1450"/>
              <a:t>	&lt;/head&gt;</a:t>
            </a:r>
            <a:endParaRPr sz="1450"/>
          </a:p>
          <a:p>
            <a:pPr indent="0" lvl="0" marL="0" rtl="0" algn="l">
              <a:lnSpc>
                <a:spcPct val="100000"/>
              </a:lnSpc>
              <a:spcBef>
                <a:spcPts val="0"/>
              </a:spcBef>
              <a:spcAft>
                <a:spcPts val="0"/>
              </a:spcAft>
              <a:buClr>
                <a:schemeClr val="dk1"/>
              </a:buClr>
              <a:buSzPts val="1100"/>
              <a:buFont typeface="Arial"/>
              <a:buNone/>
            </a:pPr>
            <a:r>
              <a:rPr b="1" lang="en" sz="1450"/>
              <a:t>	</a:t>
            </a:r>
            <a:r>
              <a:rPr lang="en" sz="1450"/>
              <a:t>&lt;body&gt;</a:t>
            </a:r>
            <a:endParaRPr sz="1450"/>
          </a:p>
          <a:p>
            <a:pPr indent="457200" lvl="0" marL="457200" rtl="0" algn="l">
              <a:lnSpc>
                <a:spcPct val="100000"/>
              </a:lnSpc>
              <a:spcBef>
                <a:spcPts val="0"/>
              </a:spcBef>
              <a:spcAft>
                <a:spcPts val="0"/>
              </a:spcAft>
              <a:buClr>
                <a:schemeClr val="dk1"/>
              </a:buClr>
              <a:buSzPts val="275"/>
              <a:buFont typeface="Arial"/>
              <a:buNone/>
            </a:pPr>
            <a:r>
              <a:rPr lang="en" sz="1450"/>
              <a:t>&lt;h1&gt;An element!&lt;/h1&gt;</a:t>
            </a:r>
            <a:endParaRPr sz="1450"/>
          </a:p>
          <a:p>
            <a:pPr indent="457200" lvl="0" marL="0" rtl="0" algn="l">
              <a:lnSpc>
                <a:spcPct val="100000"/>
              </a:lnSpc>
              <a:spcBef>
                <a:spcPts val="0"/>
              </a:spcBef>
              <a:spcAft>
                <a:spcPts val="0"/>
              </a:spcAft>
              <a:buClr>
                <a:schemeClr val="dk1"/>
              </a:buClr>
              <a:buSzPts val="275"/>
              <a:buFont typeface="Arial"/>
              <a:buNone/>
            </a:pPr>
            <a:r>
              <a:rPr lang="en" sz="1450"/>
              <a:t>&lt;/body&gt;</a:t>
            </a:r>
            <a:endParaRPr sz="1450"/>
          </a:p>
          <a:p>
            <a:pPr indent="0" lvl="0" marL="0" rtl="0" algn="l">
              <a:lnSpc>
                <a:spcPct val="100000"/>
              </a:lnSpc>
              <a:spcBef>
                <a:spcPts val="0"/>
              </a:spcBef>
              <a:spcAft>
                <a:spcPts val="0"/>
              </a:spcAft>
              <a:buSzPts val="275"/>
              <a:buNone/>
            </a:pPr>
            <a:r>
              <a:rPr lang="en" sz="1450"/>
              <a:t>&lt;/html&gt;</a:t>
            </a:r>
            <a:endParaRPr sz="1450"/>
          </a:p>
        </p:txBody>
      </p:sp>
      <p:sp>
        <p:nvSpPr>
          <p:cNvPr id="179" name="Google Shape;179;p28"/>
          <p:cNvSpPr txBox="1"/>
          <p:nvPr/>
        </p:nvSpPr>
        <p:spPr>
          <a:xfrm>
            <a:off x="311700" y="666025"/>
            <a:ext cx="35862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Input</a:t>
            </a:r>
            <a:endParaRPr sz="1800"/>
          </a:p>
        </p:txBody>
      </p:sp>
      <p:sp>
        <p:nvSpPr>
          <p:cNvPr id="180" name="Google Shape;180;p28"/>
          <p:cNvSpPr txBox="1"/>
          <p:nvPr/>
        </p:nvSpPr>
        <p:spPr>
          <a:xfrm>
            <a:off x="5392625" y="666025"/>
            <a:ext cx="3209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Output</a:t>
            </a:r>
            <a:endParaRPr sz="1800"/>
          </a:p>
        </p:txBody>
      </p:sp>
      <p:pic>
        <p:nvPicPr>
          <p:cNvPr id="181" name="Google Shape;181;p28"/>
          <p:cNvPicPr preferRelativeResize="0"/>
          <p:nvPr/>
        </p:nvPicPr>
        <p:blipFill>
          <a:blip r:embed="rId3">
            <a:alphaModFix/>
          </a:blip>
          <a:stretch>
            <a:fillRect/>
          </a:stretch>
        </p:blipFill>
        <p:spPr>
          <a:xfrm>
            <a:off x="5392625" y="1127725"/>
            <a:ext cx="2914650" cy="1409700"/>
          </a:xfrm>
          <a:prstGeom prst="rect">
            <a:avLst/>
          </a:prstGeom>
          <a:noFill/>
          <a:ln>
            <a:noFill/>
          </a:ln>
        </p:spPr>
      </p:pic>
      <p:sp>
        <p:nvSpPr>
          <p:cNvPr id="182" name="Google Shape;182;p28"/>
          <p:cNvSpPr/>
          <p:nvPr/>
        </p:nvSpPr>
        <p:spPr>
          <a:xfrm>
            <a:off x="5392625" y="1127575"/>
            <a:ext cx="3209400" cy="3883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pic>
        <p:nvPicPr>
          <p:cNvPr id="187" name="Google Shape;187;p29"/>
          <p:cNvPicPr preferRelativeResize="0"/>
          <p:nvPr/>
        </p:nvPicPr>
        <p:blipFill rotWithShape="1">
          <a:blip r:embed="rId3">
            <a:alphaModFix/>
          </a:blip>
          <a:srcRect b="2685" l="0" r="17211" t="0"/>
          <a:stretch/>
        </p:blipFill>
        <p:spPr>
          <a:xfrm>
            <a:off x="5392625" y="1127725"/>
            <a:ext cx="3209400" cy="3883800"/>
          </a:xfrm>
          <a:prstGeom prst="rect">
            <a:avLst/>
          </a:prstGeom>
          <a:noFill/>
          <a:ln>
            <a:noFill/>
          </a:ln>
        </p:spPr>
      </p:pic>
      <p:sp>
        <p:nvSpPr>
          <p:cNvPr id="188" name="Google Shape;188;p29"/>
          <p:cNvSpPr/>
          <p:nvPr/>
        </p:nvSpPr>
        <p:spPr>
          <a:xfrm>
            <a:off x="5392625" y="1127575"/>
            <a:ext cx="3209400" cy="3883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9"/>
          <p:cNvSpPr txBox="1"/>
          <p:nvPr>
            <p:ph type="title"/>
          </p:nvPr>
        </p:nvSpPr>
        <p:spPr>
          <a:xfrm>
            <a:off x="311700" y="933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An example</a:t>
            </a:r>
            <a:endParaRPr/>
          </a:p>
        </p:txBody>
      </p:sp>
      <p:sp>
        <p:nvSpPr>
          <p:cNvPr id="190" name="Google Shape;190;p29"/>
          <p:cNvSpPr txBox="1"/>
          <p:nvPr>
            <p:ph idx="1" type="body"/>
          </p:nvPr>
        </p:nvSpPr>
        <p:spPr>
          <a:xfrm>
            <a:off x="311700" y="1127725"/>
            <a:ext cx="4875600" cy="38838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SzPts val="275"/>
              <a:buNone/>
            </a:pPr>
            <a:r>
              <a:rPr lang="en" sz="1450"/>
              <a:t>&lt;!DOCTYPE html&gt;</a:t>
            </a:r>
            <a:endParaRPr sz="1450"/>
          </a:p>
          <a:p>
            <a:pPr indent="0" lvl="0" marL="0" rtl="0" algn="l">
              <a:lnSpc>
                <a:spcPct val="100000"/>
              </a:lnSpc>
              <a:spcBef>
                <a:spcPts val="0"/>
              </a:spcBef>
              <a:spcAft>
                <a:spcPts val="0"/>
              </a:spcAft>
              <a:buSzPts val="275"/>
              <a:buNone/>
            </a:pPr>
            <a:r>
              <a:rPr lang="en" sz="1450"/>
              <a:t>&lt;html&gt;</a:t>
            </a:r>
            <a:endParaRPr sz="1450"/>
          </a:p>
          <a:p>
            <a:pPr indent="0" lvl="0" marL="457200" rtl="0" algn="l">
              <a:lnSpc>
                <a:spcPct val="100000"/>
              </a:lnSpc>
              <a:spcBef>
                <a:spcPts val="0"/>
              </a:spcBef>
              <a:spcAft>
                <a:spcPts val="0"/>
              </a:spcAft>
              <a:buSzPts val="275"/>
              <a:buNone/>
            </a:pPr>
            <a:r>
              <a:rPr lang="en" sz="1450"/>
              <a:t>&lt;head&gt;</a:t>
            </a:r>
            <a:endParaRPr sz="1450"/>
          </a:p>
          <a:p>
            <a:pPr indent="0" lvl="0" marL="457200" rtl="0" algn="l">
              <a:lnSpc>
                <a:spcPct val="100000"/>
              </a:lnSpc>
              <a:spcBef>
                <a:spcPts val="0"/>
              </a:spcBef>
              <a:spcAft>
                <a:spcPts val="0"/>
              </a:spcAft>
              <a:buSzPts val="275"/>
              <a:buNone/>
            </a:pPr>
            <a:r>
              <a:rPr lang="en" sz="1450"/>
              <a:t>	&lt;style&gt;</a:t>
            </a:r>
            <a:endParaRPr sz="1450"/>
          </a:p>
          <a:p>
            <a:pPr indent="0" lvl="0" marL="457200" rtl="0" algn="l">
              <a:lnSpc>
                <a:spcPct val="100000"/>
              </a:lnSpc>
              <a:spcBef>
                <a:spcPts val="0"/>
              </a:spcBef>
              <a:spcAft>
                <a:spcPts val="0"/>
              </a:spcAft>
              <a:buSzPts val="275"/>
              <a:buNone/>
            </a:pPr>
            <a:r>
              <a:rPr b="1" lang="en" sz="1450"/>
              <a:t>		</a:t>
            </a:r>
            <a:r>
              <a:rPr lang="en" sz="1450"/>
              <a:t>h1 {</a:t>
            </a:r>
            <a:endParaRPr sz="1450"/>
          </a:p>
          <a:p>
            <a:pPr indent="0" lvl="0" marL="457200" rtl="0" algn="l">
              <a:lnSpc>
                <a:spcPct val="100000"/>
              </a:lnSpc>
              <a:spcBef>
                <a:spcPts val="0"/>
              </a:spcBef>
              <a:spcAft>
                <a:spcPts val="0"/>
              </a:spcAft>
              <a:buSzPts val="275"/>
              <a:buNone/>
            </a:pPr>
            <a:r>
              <a:rPr b="1" lang="en" sz="1450"/>
              <a:t>		</a:t>
            </a:r>
            <a:r>
              <a:rPr lang="en" sz="1450"/>
              <a:t>	color: green;</a:t>
            </a:r>
            <a:endParaRPr sz="1450"/>
          </a:p>
          <a:p>
            <a:pPr indent="0" lvl="0" marL="457200" rtl="0" algn="l">
              <a:lnSpc>
                <a:spcPct val="100000"/>
              </a:lnSpc>
              <a:spcBef>
                <a:spcPts val="0"/>
              </a:spcBef>
              <a:spcAft>
                <a:spcPts val="0"/>
              </a:spcAft>
              <a:buSzPts val="275"/>
              <a:buNone/>
            </a:pPr>
            <a:r>
              <a:rPr b="1" lang="en" sz="1450"/>
              <a:t>			font-family: Arial, sans-serif;</a:t>
            </a:r>
            <a:endParaRPr b="1" sz="1450"/>
          </a:p>
          <a:p>
            <a:pPr indent="457200" lvl="0" marL="914400" rtl="0" algn="l">
              <a:lnSpc>
                <a:spcPct val="100000"/>
              </a:lnSpc>
              <a:spcBef>
                <a:spcPts val="0"/>
              </a:spcBef>
              <a:spcAft>
                <a:spcPts val="0"/>
              </a:spcAft>
              <a:buSzPts val="275"/>
              <a:buNone/>
            </a:pPr>
            <a:r>
              <a:rPr lang="en" sz="1450"/>
              <a:t>}</a:t>
            </a:r>
            <a:endParaRPr sz="1450"/>
          </a:p>
          <a:p>
            <a:pPr indent="457200" lvl="0" marL="914400" rtl="0" algn="l">
              <a:lnSpc>
                <a:spcPct val="100000"/>
              </a:lnSpc>
              <a:spcBef>
                <a:spcPts val="0"/>
              </a:spcBef>
              <a:spcAft>
                <a:spcPts val="0"/>
              </a:spcAft>
              <a:buSzPts val="275"/>
              <a:buNone/>
            </a:pPr>
            <a:r>
              <a:rPr b="1" lang="en" sz="1450"/>
              <a:t>body {</a:t>
            </a:r>
            <a:endParaRPr b="1" sz="1450"/>
          </a:p>
          <a:p>
            <a:pPr indent="457200" lvl="0" marL="914400" rtl="0" algn="l">
              <a:lnSpc>
                <a:spcPct val="100000"/>
              </a:lnSpc>
              <a:spcBef>
                <a:spcPts val="0"/>
              </a:spcBef>
              <a:spcAft>
                <a:spcPts val="0"/>
              </a:spcAft>
              <a:buSzPts val="275"/>
              <a:buNone/>
            </a:pPr>
            <a:r>
              <a:rPr b="1" lang="en" sz="1450"/>
              <a:t>	background: lightgrey;</a:t>
            </a:r>
            <a:endParaRPr b="1" sz="1450"/>
          </a:p>
          <a:p>
            <a:pPr indent="0" lvl="0" marL="1828800" rtl="0" algn="l">
              <a:lnSpc>
                <a:spcPct val="100000"/>
              </a:lnSpc>
              <a:spcBef>
                <a:spcPts val="0"/>
              </a:spcBef>
              <a:spcAft>
                <a:spcPts val="0"/>
              </a:spcAft>
              <a:buSzPts val="275"/>
              <a:buNone/>
            </a:pPr>
            <a:r>
              <a:rPr b="1" lang="en" sz="1450"/>
              <a:t>font-family: "Comic Sans MS", cursive;</a:t>
            </a:r>
            <a:endParaRPr b="1" sz="1450"/>
          </a:p>
          <a:p>
            <a:pPr indent="457200" lvl="0" marL="914400" rtl="0" algn="l">
              <a:lnSpc>
                <a:spcPct val="100000"/>
              </a:lnSpc>
              <a:spcBef>
                <a:spcPts val="0"/>
              </a:spcBef>
              <a:spcAft>
                <a:spcPts val="0"/>
              </a:spcAft>
              <a:buSzPts val="275"/>
              <a:buNone/>
            </a:pPr>
            <a:r>
              <a:rPr b="1" lang="en" sz="1450"/>
              <a:t>}</a:t>
            </a:r>
            <a:endParaRPr b="1" sz="1450"/>
          </a:p>
          <a:p>
            <a:pPr indent="0" lvl="0" marL="457200" rtl="0" algn="l">
              <a:lnSpc>
                <a:spcPct val="100000"/>
              </a:lnSpc>
              <a:spcBef>
                <a:spcPts val="0"/>
              </a:spcBef>
              <a:spcAft>
                <a:spcPts val="0"/>
              </a:spcAft>
              <a:buSzPts val="275"/>
              <a:buNone/>
            </a:pPr>
            <a:r>
              <a:rPr lang="en" sz="1450"/>
              <a:t>	&lt;/style&gt;</a:t>
            </a:r>
            <a:endParaRPr sz="1450"/>
          </a:p>
          <a:p>
            <a:pPr indent="0" lvl="0" marL="457200" rtl="0" algn="l">
              <a:lnSpc>
                <a:spcPct val="100000"/>
              </a:lnSpc>
              <a:spcBef>
                <a:spcPts val="0"/>
              </a:spcBef>
              <a:spcAft>
                <a:spcPts val="0"/>
              </a:spcAft>
              <a:buSzPts val="275"/>
              <a:buNone/>
            </a:pPr>
            <a:r>
              <a:rPr lang="en" sz="1450"/>
              <a:t>&lt;/head&gt;</a:t>
            </a:r>
            <a:endParaRPr sz="1450"/>
          </a:p>
          <a:p>
            <a:pPr indent="457200" lvl="0" marL="0" rtl="0" algn="l">
              <a:lnSpc>
                <a:spcPct val="100000"/>
              </a:lnSpc>
              <a:spcBef>
                <a:spcPts val="0"/>
              </a:spcBef>
              <a:spcAft>
                <a:spcPts val="0"/>
              </a:spcAft>
              <a:buSzPts val="275"/>
              <a:buNone/>
            </a:pPr>
            <a:r>
              <a:rPr lang="en" sz="1450"/>
              <a:t>&lt;body&gt;</a:t>
            </a:r>
            <a:endParaRPr sz="1450"/>
          </a:p>
          <a:p>
            <a:pPr indent="457200" lvl="0" marL="457200" rtl="0" algn="l">
              <a:lnSpc>
                <a:spcPct val="100000"/>
              </a:lnSpc>
              <a:spcBef>
                <a:spcPts val="0"/>
              </a:spcBef>
              <a:spcAft>
                <a:spcPts val="0"/>
              </a:spcAft>
              <a:buSzPts val="275"/>
              <a:buNone/>
            </a:pPr>
            <a:r>
              <a:rPr lang="en" sz="1450"/>
              <a:t>&lt;h1&gt;An element!&lt;/h1&gt;</a:t>
            </a:r>
            <a:endParaRPr sz="1450"/>
          </a:p>
          <a:p>
            <a:pPr indent="457200" lvl="0" marL="457200" rtl="0" algn="l">
              <a:lnSpc>
                <a:spcPct val="100000"/>
              </a:lnSpc>
              <a:spcBef>
                <a:spcPts val="0"/>
              </a:spcBef>
              <a:spcAft>
                <a:spcPts val="0"/>
              </a:spcAft>
              <a:buSzPts val="275"/>
              <a:buNone/>
            </a:pPr>
            <a:r>
              <a:rPr b="1" lang="en" sz="1450"/>
              <a:t>&lt;p&gt;A second element&lt;/p&gt;</a:t>
            </a:r>
            <a:endParaRPr b="1" sz="1450"/>
          </a:p>
          <a:p>
            <a:pPr indent="457200" lvl="0" marL="0" rtl="0" algn="l">
              <a:lnSpc>
                <a:spcPct val="100000"/>
              </a:lnSpc>
              <a:spcBef>
                <a:spcPts val="0"/>
              </a:spcBef>
              <a:spcAft>
                <a:spcPts val="0"/>
              </a:spcAft>
              <a:buSzPts val="275"/>
              <a:buNone/>
            </a:pPr>
            <a:r>
              <a:rPr lang="en" sz="1450"/>
              <a:t>&lt;/body&gt;</a:t>
            </a:r>
            <a:endParaRPr sz="1450"/>
          </a:p>
          <a:p>
            <a:pPr indent="0" lvl="0" marL="0" rtl="0" algn="l">
              <a:lnSpc>
                <a:spcPct val="100000"/>
              </a:lnSpc>
              <a:spcBef>
                <a:spcPts val="0"/>
              </a:spcBef>
              <a:spcAft>
                <a:spcPts val="0"/>
              </a:spcAft>
              <a:buSzPts val="275"/>
              <a:buNone/>
            </a:pPr>
            <a:r>
              <a:rPr lang="en" sz="1450"/>
              <a:t>&lt;/html&gt;</a:t>
            </a:r>
            <a:endParaRPr sz="1450"/>
          </a:p>
        </p:txBody>
      </p:sp>
      <p:sp>
        <p:nvSpPr>
          <p:cNvPr id="191" name="Google Shape;191;p29"/>
          <p:cNvSpPr txBox="1"/>
          <p:nvPr/>
        </p:nvSpPr>
        <p:spPr>
          <a:xfrm>
            <a:off x="311700" y="666025"/>
            <a:ext cx="35862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Input</a:t>
            </a:r>
            <a:endParaRPr sz="1800"/>
          </a:p>
        </p:txBody>
      </p:sp>
      <p:sp>
        <p:nvSpPr>
          <p:cNvPr id="192" name="Google Shape;192;p29"/>
          <p:cNvSpPr txBox="1"/>
          <p:nvPr/>
        </p:nvSpPr>
        <p:spPr>
          <a:xfrm>
            <a:off x="5392625" y="666025"/>
            <a:ext cx="3209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Output</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98" name="Google Shape;198;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99" name="Google Shape;199;p30"/>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a:t>
            </a:r>
            <a:endParaRPr/>
          </a:p>
        </p:txBody>
      </p:sp>
      <p:sp>
        <p:nvSpPr>
          <p:cNvPr id="205" name="Google Shape;205;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HTML elements have:</a:t>
            </a:r>
            <a:endParaRPr/>
          </a:p>
          <a:p>
            <a:pPr indent="-310832" lvl="1" marL="914400" rtl="0" algn="l">
              <a:spcBef>
                <a:spcPts val="0"/>
              </a:spcBef>
              <a:spcAft>
                <a:spcPts val="0"/>
              </a:spcAft>
              <a:buSzPct val="100000"/>
              <a:buChar char="○"/>
            </a:pPr>
            <a:r>
              <a:rPr lang="en"/>
              <a:t>tags/a type: h1, p, div</a:t>
            </a:r>
            <a:endParaRPr/>
          </a:p>
          <a:p>
            <a:pPr indent="-310832" lvl="1" marL="914400" rtl="0" algn="l">
              <a:spcBef>
                <a:spcPts val="0"/>
              </a:spcBef>
              <a:spcAft>
                <a:spcPts val="0"/>
              </a:spcAft>
              <a:buSzPct val="100000"/>
              <a:buChar char="○"/>
            </a:pPr>
            <a:r>
              <a:rPr lang="en"/>
              <a:t>relationships: they are children or siblings or other elements</a:t>
            </a:r>
            <a:endParaRPr/>
          </a:p>
          <a:p>
            <a:pPr indent="-310832" lvl="1" marL="914400" rtl="0" algn="l">
              <a:spcBef>
                <a:spcPts val="0"/>
              </a:spcBef>
              <a:spcAft>
                <a:spcPts val="0"/>
              </a:spcAft>
              <a:buSzPct val="100000"/>
              <a:buChar char="○"/>
            </a:pPr>
            <a:r>
              <a:rPr lang="en"/>
              <a:t>an Id (optional) &lt;div id="customIdThatWeGetToMakeUp"&gt;&lt;/div&gt;</a:t>
            </a:r>
            <a:endParaRPr/>
          </a:p>
          <a:p>
            <a:pPr indent="-310832" lvl="1" marL="914400" rtl="0" algn="l">
              <a:spcBef>
                <a:spcPts val="0"/>
              </a:spcBef>
              <a:spcAft>
                <a:spcPts val="0"/>
              </a:spcAft>
              <a:buSzPct val="100000"/>
              <a:buChar char="○"/>
            </a:pPr>
            <a:r>
              <a:rPr lang="en"/>
              <a:t>classes (optional) &lt;p class="someOtherNameWeMake aSecondClassEven"&gt;&lt;/p&gt;</a:t>
            </a:r>
            <a:endParaRPr/>
          </a:p>
          <a:p>
            <a:pPr indent="-310832" lvl="2" marL="1371600" rtl="0" algn="l">
              <a:spcBef>
                <a:spcPts val="0"/>
              </a:spcBef>
              <a:spcAft>
                <a:spcPts val="0"/>
              </a:spcAft>
              <a:buSzPct val="100000"/>
              <a:buChar char="■"/>
            </a:pPr>
            <a:r>
              <a:rPr lang="en"/>
              <a:t>The order of classes on the element doesn't matter both of the above classes are applied based on their ordering in the style sheets</a:t>
            </a:r>
            <a:endParaRPr/>
          </a:p>
          <a:p>
            <a:pPr indent="-310832" lvl="1" marL="914400" rtl="0" algn="l">
              <a:spcBef>
                <a:spcPts val="0"/>
              </a:spcBef>
              <a:spcAft>
                <a:spcPts val="0"/>
              </a:spcAft>
              <a:buSzPct val="100000"/>
              <a:buChar char="○"/>
            </a:pPr>
            <a:r>
              <a:rPr lang="en"/>
              <a:t>attributes</a:t>
            </a:r>
            <a:endParaRPr/>
          </a:p>
          <a:p>
            <a:pPr indent="-310832" lvl="1" marL="914400" rtl="0" algn="l">
              <a:spcBef>
                <a:spcPts val="0"/>
              </a:spcBef>
              <a:spcAft>
                <a:spcPts val="0"/>
              </a:spcAft>
              <a:buSzPct val="100000"/>
              <a:buChar char="○"/>
            </a:pPr>
            <a:r>
              <a:rPr lang="en"/>
              <a:t>many other things</a:t>
            </a:r>
            <a:endParaRPr/>
          </a:p>
          <a:p>
            <a:pPr indent="-334327" lvl="0" marL="457200" rtl="0" algn="l">
              <a:spcBef>
                <a:spcPts val="0"/>
              </a:spcBef>
              <a:spcAft>
                <a:spcPts val="0"/>
              </a:spcAft>
              <a:buSzPct val="100000"/>
              <a:buChar char="●"/>
            </a:pPr>
            <a:r>
              <a:rPr lang="en"/>
              <a:t>CSS Selectors can select things by:</a:t>
            </a:r>
            <a:endParaRPr/>
          </a:p>
          <a:p>
            <a:pPr indent="-310832" lvl="1" marL="914400" rtl="0" algn="l">
              <a:spcBef>
                <a:spcPts val="0"/>
              </a:spcBef>
              <a:spcAft>
                <a:spcPts val="0"/>
              </a:spcAft>
              <a:buSzPct val="100000"/>
              <a:buChar char="○"/>
            </a:pPr>
            <a:r>
              <a:rPr lang="en"/>
              <a:t>tags/type: h1, p, div</a:t>
            </a:r>
            <a:endParaRPr/>
          </a:p>
          <a:p>
            <a:pPr indent="-310832" lvl="1" marL="914400" rtl="0" algn="l">
              <a:spcBef>
                <a:spcPts val="0"/>
              </a:spcBef>
              <a:spcAft>
                <a:spcPts val="0"/>
              </a:spcAft>
              <a:buSzPct val="100000"/>
              <a:buChar char="○"/>
            </a:pPr>
            <a:r>
              <a:rPr lang="en"/>
              <a:t>relationships: div &gt; p</a:t>
            </a:r>
            <a:endParaRPr/>
          </a:p>
          <a:p>
            <a:pPr indent="-310832" lvl="1" marL="914400" rtl="0" algn="l">
              <a:spcBef>
                <a:spcPts val="0"/>
              </a:spcBef>
              <a:spcAft>
                <a:spcPts val="0"/>
              </a:spcAft>
              <a:buSzPct val="100000"/>
              <a:buChar char="○"/>
            </a:pPr>
            <a:r>
              <a:rPr lang="en"/>
              <a:t>ID: #customIdThatWeGetToMakeUp</a:t>
            </a:r>
            <a:endParaRPr/>
          </a:p>
          <a:p>
            <a:pPr indent="-310832" lvl="1" marL="914400" rtl="0" algn="l">
              <a:spcBef>
                <a:spcPts val="0"/>
              </a:spcBef>
              <a:spcAft>
                <a:spcPts val="0"/>
              </a:spcAft>
              <a:buSzPct val="100000"/>
              <a:buChar char="○"/>
            </a:pPr>
            <a:r>
              <a:rPr lang="en"/>
              <a:t>class: .aSecondClassEven</a:t>
            </a:r>
            <a:endParaRPr/>
          </a:p>
          <a:p>
            <a:pPr indent="-310832" lvl="1" marL="914400" rtl="0" algn="l">
              <a:spcBef>
                <a:spcPts val="0"/>
              </a:spcBef>
              <a:spcAft>
                <a:spcPts val="0"/>
              </a:spcAft>
              <a:buSzPct val="100000"/>
              <a:buChar char="○"/>
            </a:pPr>
            <a:r>
              <a:rPr lang="en"/>
              <a:t>attributes</a:t>
            </a:r>
            <a:endParaRPr/>
          </a:p>
          <a:p>
            <a:pPr indent="-310832" lvl="1" marL="914400" rtl="0" algn="l">
              <a:spcBef>
                <a:spcPts val="0"/>
              </a:spcBef>
              <a:spcAft>
                <a:spcPts val="0"/>
              </a:spcAft>
              <a:buSzPct val="100000"/>
              <a:buChar char="○"/>
            </a:pPr>
            <a:r>
              <a:rPr lang="en"/>
              <a:t>pseudo-attributes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CSS?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It is a "style sheet language" to describe the layout and presentation of a markup language, most commonly HTML.</a:t>
            </a:r>
            <a:endParaRPr/>
          </a:p>
          <a:p>
            <a:pPr indent="0" lvl="0" marL="0" rtl="0" algn="l">
              <a:spcBef>
                <a:spcPts val="1200"/>
              </a:spcBef>
              <a:spcAft>
                <a:spcPts val="0"/>
              </a:spcAft>
              <a:buNone/>
            </a:pPr>
            <a:r>
              <a:rPr lang="en"/>
              <a:t>It is text written to alter how other text (markup) is displayed.</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But first, some history!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CSS selectors examples</a:t>
            </a:r>
            <a:endParaRPr/>
          </a:p>
          <a:p>
            <a:pPr indent="0" lvl="0" marL="0" rtl="0" algn="l">
              <a:spcBef>
                <a:spcPts val="0"/>
              </a:spcBef>
              <a:spcAft>
                <a:spcPts val="0"/>
              </a:spcAft>
              <a:buNone/>
            </a:pPr>
            <a:r>
              <a:t/>
            </a:r>
            <a:endParaRPr/>
          </a:p>
        </p:txBody>
      </p:sp>
      <p:sp>
        <p:nvSpPr>
          <p:cNvPr id="211" name="Google Shape;211;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h1</a:t>
            </a:r>
            <a:endParaRPr/>
          </a:p>
          <a:p>
            <a:pPr indent="-317500" lvl="1" marL="914400" rtl="0" algn="l">
              <a:spcBef>
                <a:spcPts val="0"/>
              </a:spcBef>
              <a:spcAft>
                <a:spcPts val="0"/>
              </a:spcAft>
              <a:buSzPts val="1400"/>
              <a:buChar char="○"/>
            </a:pPr>
            <a:r>
              <a:rPr lang="en"/>
              <a:t>Read: all of the HTML elements that have a type of "h1"</a:t>
            </a:r>
            <a:endParaRPr/>
          </a:p>
          <a:p>
            <a:pPr indent="0" lvl="0" marL="0" rtl="0" algn="l">
              <a:spcBef>
                <a:spcPts val="1200"/>
              </a:spcBef>
              <a:spcAft>
                <a:spcPts val="1200"/>
              </a:spcAft>
              <a:buNone/>
            </a:pPr>
            <a:r>
              <a:t/>
            </a:r>
            <a:endParaRPr/>
          </a:p>
        </p:txBody>
      </p:sp>
      <p:sp>
        <p:nvSpPr>
          <p:cNvPr id="212" name="Google Shape;212;p32"/>
          <p:cNvSpPr txBox="1"/>
          <p:nvPr/>
        </p:nvSpPr>
        <p:spPr>
          <a:xfrm>
            <a:off x="436000" y="1833000"/>
            <a:ext cx="37680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&lt;h1&gt;Matches&lt;/h1&gt;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&lt;h2&gt;Doesn't Match&lt;/h2&gt;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&lt;h2 class="h1"&gt;Doesn't Match&lt;/h2&gt;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&lt;h1&gt;Matches&lt;/h1&gt;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p:txBody>
      </p:sp>
      <p:sp>
        <p:nvSpPr>
          <p:cNvPr id="213" name="Google Shape;213;p32"/>
          <p:cNvSpPr txBox="1"/>
          <p:nvPr/>
        </p:nvSpPr>
        <p:spPr>
          <a:xfrm>
            <a:off x="436000" y="3485025"/>
            <a:ext cx="430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h1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14" name="Google Shape;214;p32"/>
          <p:cNvCxnSpPr/>
          <p:nvPr/>
        </p:nvCxnSpPr>
        <p:spPr>
          <a:xfrm>
            <a:off x="507775" y="3377375"/>
            <a:ext cx="3552600" cy="0"/>
          </a:xfrm>
          <a:prstGeom prst="straightConnector1">
            <a:avLst/>
          </a:prstGeom>
          <a:noFill/>
          <a:ln cap="flat" cmpd="sng" w="9525">
            <a:solidFill>
              <a:schemeClr val="dk2"/>
            </a:solidFill>
            <a:prstDash val="solid"/>
            <a:round/>
            <a:headEnd len="med" w="med" type="none"/>
            <a:tailEnd len="med" w="med" type="none"/>
          </a:ln>
        </p:spPr>
      </p:cxnSp>
      <p:pic>
        <p:nvPicPr>
          <p:cNvPr id="215" name="Google Shape;215;p32"/>
          <p:cNvPicPr preferRelativeResize="0"/>
          <p:nvPr/>
        </p:nvPicPr>
        <p:blipFill rotWithShape="1">
          <a:blip r:embed="rId3">
            <a:alphaModFix/>
          </a:blip>
          <a:srcRect b="0" l="0" r="83124" t="0"/>
          <a:stretch/>
        </p:blipFill>
        <p:spPr>
          <a:xfrm>
            <a:off x="4572000" y="1910900"/>
            <a:ext cx="1543051" cy="20431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21" name="Google Shape;221;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h1, p, div</a:t>
            </a:r>
            <a:endParaRPr/>
          </a:p>
          <a:p>
            <a:pPr indent="-317500" lvl="1" marL="914400" rtl="0" algn="l">
              <a:spcBef>
                <a:spcPts val="0"/>
              </a:spcBef>
              <a:spcAft>
                <a:spcPts val="0"/>
              </a:spcAft>
              <a:buSzPts val="1400"/>
              <a:buChar char="○"/>
            </a:pPr>
            <a:r>
              <a:rPr lang="en"/>
              <a:t>Read: all of the HTML elements that have a type of "h1", "p", or "div"</a:t>
            </a:r>
            <a:endParaRPr/>
          </a:p>
          <a:p>
            <a:pPr indent="0" lvl="0" marL="0" rtl="0" algn="l">
              <a:spcBef>
                <a:spcPts val="1200"/>
              </a:spcBef>
              <a:spcAft>
                <a:spcPts val="1200"/>
              </a:spcAft>
              <a:buNone/>
            </a:pPr>
            <a:r>
              <a:t/>
            </a:r>
            <a:endParaRPr/>
          </a:p>
        </p:txBody>
      </p:sp>
      <p:sp>
        <p:nvSpPr>
          <p:cNvPr id="222" name="Google Shape;222;p33"/>
          <p:cNvSpPr txBox="1"/>
          <p:nvPr/>
        </p:nvSpPr>
        <p:spPr>
          <a:xfrm>
            <a:off x="436000" y="1833000"/>
            <a:ext cx="3768000" cy="147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&lt;h1&gt;Matches&lt;/h1&gt;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&lt;h2&gt;Doesn't Match&lt;/h2&gt;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&lt;p&gt;Matches&lt;/p&gt;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&lt;h1&gt;Matches&lt;/h1&gt;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p:txBody>
      </p:sp>
      <p:sp>
        <p:nvSpPr>
          <p:cNvPr id="223" name="Google Shape;223;p33"/>
          <p:cNvSpPr txBox="1"/>
          <p:nvPr/>
        </p:nvSpPr>
        <p:spPr>
          <a:xfrm>
            <a:off x="436000" y="3485025"/>
            <a:ext cx="43062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h1, p, div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border: 1px solid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24" name="Google Shape;224;p33"/>
          <p:cNvCxnSpPr/>
          <p:nvPr/>
        </p:nvCxnSpPr>
        <p:spPr>
          <a:xfrm>
            <a:off x="507775" y="3377375"/>
            <a:ext cx="3552600" cy="0"/>
          </a:xfrm>
          <a:prstGeom prst="straightConnector1">
            <a:avLst/>
          </a:prstGeom>
          <a:noFill/>
          <a:ln cap="flat" cmpd="sng" w="9525">
            <a:solidFill>
              <a:schemeClr val="dk2"/>
            </a:solidFill>
            <a:prstDash val="solid"/>
            <a:round/>
            <a:headEnd len="med" w="med" type="none"/>
            <a:tailEnd len="med" w="med" type="none"/>
          </a:ln>
        </p:spPr>
      </p:cxnSp>
      <p:pic>
        <p:nvPicPr>
          <p:cNvPr id="225" name="Google Shape;225;p33"/>
          <p:cNvPicPr preferRelativeResize="0"/>
          <p:nvPr/>
        </p:nvPicPr>
        <p:blipFill>
          <a:blip r:embed="rId3">
            <a:alphaModFix/>
          </a:blip>
          <a:stretch>
            <a:fillRect/>
          </a:stretch>
        </p:blipFill>
        <p:spPr>
          <a:xfrm>
            <a:off x="4204000" y="1848925"/>
            <a:ext cx="4306199" cy="2528410"/>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31" name="Google Shape;231;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#someId</a:t>
            </a:r>
            <a:endParaRPr/>
          </a:p>
          <a:p>
            <a:pPr indent="-317500" lvl="1" marL="914400" rtl="0" algn="l">
              <a:spcBef>
                <a:spcPts val="0"/>
              </a:spcBef>
              <a:spcAft>
                <a:spcPts val="0"/>
              </a:spcAft>
              <a:buSzPts val="1400"/>
              <a:buChar char="○"/>
            </a:pPr>
            <a:r>
              <a:rPr lang="en"/>
              <a:t>Read: the singular HTML element that has the id="someId"; it is invalid HTML to have two elements with the same id</a:t>
            </a:r>
            <a:endParaRPr/>
          </a:p>
          <a:p>
            <a:pPr indent="0" lvl="0" marL="0" rtl="0" algn="l">
              <a:spcBef>
                <a:spcPts val="1200"/>
              </a:spcBef>
              <a:spcAft>
                <a:spcPts val="1200"/>
              </a:spcAft>
              <a:buNone/>
            </a:pPr>
            <a:r>
              <a:t/>
            </a:r>
            <a:endParaRPr/>
          </a:p>
        </p:txBody>
      </p:sp>
      <p:sp>
        <p:nvSpPr>
          <p:cNvPr id="232" name="Google Shape;232;p34"/>
          <p:cNvSpPr txBox="1"/>
          <p:nvPr/>
        </p:nvSpPr>
        <p:spPr>
          <a:xfrm>
            <a:off x="436000" y="2169250"/>
            <a:ext cx="37680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&lt;h1&gt;</a:t>
            </a:r>
            <a:r>
              <a:rPr lang="en">
                <a:solidFill>
                  <a:schemeClr val="dk1"/>
                </a:solidFill>
                <a:latin typeface="Courier New"/>
                <a:ea typeface="Courier New"/>
                <a:cs typeface="Courier New"/>
                <a:sym typeface="Courier New"/>
              </a:rPr>
              <a:t>Doesn't Match</a:t>
            </a:r>
            <a:r>
              <a:rPr lang="en">
                <a:latin typeface="Courier New"/>
                <a:ea typeface="Courier New"/>
                <a:cs typeface="Courier New"/>
                <a:sym typeface="Courier New"/>
              </a:rPr>
              <a:t>&lt;/h1&gt;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&lt;h2 id="someId"&gt;Matches&lt;/h2&gt;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&lt;p&gt;</a:t>
            </a:r>
            <a:r>
              <a:rPr lang="en">
                <a:solidFill>
                  <a:schemeClr val="dk1"/>
                </a:solidFill>
                <a:latin typeface="Courier New"/>
                <a:ea typeface="Courier New"/>
                <a:cs typeface="Courier New"/>
                <a:sym typeface="Courier New"/>
              </a:rPr>
              <a:t>Doesn't Match</a:t>
            </a:r>
            <a:r>
              <a:rPr lang="en">
                <a:latin typeface="Courier New"/>
                <a:ea typeface="Courier New"/>
                <a:cs typeface="Courier New"/>
                <a:sym typeface="Courier New"/>
              </a:rPr>
              <a:t>&lt;/p&gt;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&lt;h3&gt;Doesn't Match&lt;/h3&gt;</a:t>
            </a:r>
            <a:endParaRPr>
              <a:latin typeface="Courier New"/>
              <a:ea typeface="Courier New"/>
              <a:cs typeface="Courier New"/>
              <a:sym typeface="Courier New"/>
            </a:endParaRPr>
          </a:p>
        </p:txBody>
      </p:sp>
      <p:sp>
        <p:nvSpPr>
          <p:cNvPr id="233" name="Google Shape;233;p34"/>
          <p:cNvSpPr txBox="1"/>
          <p:nvPr/>
        </p:nvSpPr>
        <p:spPr>
          <a:xfrm>
            <a:off x="436000" y="3485025"/>
            <a:ext cx="430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#someId</a:t>
            </a:r>
            <a:r>
              <a:rPr lang="en">
                <a:latin typeface="Courier New"/>
                <a:ea typeface="Courier New"/>
                <a:cs typeface="Courier New"/>
                <a:sym typeface="Courier New"/>
              </a:rPr>
              <a:t>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34" name="Google Shape;234;p34"/>
          <p:cNvCxnSpPr/>
          <p:nvPr/>
        </p:nvCxnSpPr>
        <p:spPr>
          <a:xfrm>
            <a:off x="507775" y="3377375"/>
            <a:ext cx="3552600" cy="0"/>
          </a:xfrm>
          <a:prstGeom prst="straightConnector1">
            <a:avLst/>
          </a:prstGeom>
          <a:noFill/>
          <a:ln cap="flat" cmpd="sng" w="9525">
            <a:solidFill>
              <a:schemeClr val="dk2"/>
            </a:solidFill>
            <a:prstDash val="solid"/>
            <a:round/>
            <a:headEnd len="med" w="med" type="none"/>
            <a:tailEnd len="med" w="med" type="none"/>
          </a:ln>
        </p:spPr>
      </p:cxnSp>
      <p:pic>
        <p:nvPicPr>
          <p:cNvPr id="235" name="Google Shape;235;p34"/>
          <p:cNvPicPr preferRelativeResize="0"/>
          <p:nvPr/>
        </p:nvPicPr>
        <p:blipFill rotWithShape="1">
          <a:blip r:embed="rId3">
            <a:alphaModFix/>
          </a:blip>
          <a:srcRect b="0" l="0" r="74432" t="0"/>
          <a:stretch/>
        </p:blipFill>
        <p:spPr>
          <a:xfrm>
            <a:off x="4318150" y="2169250"/>
            <a:ext cx="2337902" cy="20431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41" name="Google Shape;241;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.someClass</a:t>
            </a:r>
            <a:endParaRPr/>
          </a:p>
          <a:p>
            <a:pPr indent="-317500" lvl="1" marL="914400" rtl="0" algn="l">
              <a:spcBef>
                <a:spcPts val="0"/>
              </a:spcBef>
              <a:spcAft>
                <a:spcPts val="0"/>
              </a:spcAft>
              <a:buSzPts val="1400"/>
              <a:buChar char="○"/>
            </a:pPr>
            <a:r>
              <a:rPr lang="en"/>
              <a:t>Read: all of the HTML elements that have the class="someClass"</a:t>
            </a:r>
            <a:endParaRPr/>
          </a:p>
          <a:p>
            <a:pPr indent="0" lvl="0" marL="0" rtl="0" algn="l">
              <a:spcBef>
                <a:spcPts val="1200"/>
              </a:spcBef>
              <a:spcAft>
                <a:spcPts val="1200"/>
              </a:spcAft>
              <a:buNone/>
            </a:pPr>
            <a:r>
              <a:t/>
            </a:r>
            <a:endParaRPr/>
          </a:p>
        </p:txBody>
      </p:sp>
      <p:sp>
        <p:nvSpPr>
          <p:cNvPr id="242" name="Google Shape;242;p35"/>
          <p:cNvSpPr txBox="1"/>
          <p:nvPr/>
        </p:nvSpPr>
        <p:spPr>
          <a:xfrm>
            <a:off x="436000" y="2169250"/>
            <a:ext cx="45162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&lt;h1 class="someclass"&gt;</a:t>
            </a:r>
            <a:r>
              <a:rPr lang="en">
                <a:solidFill>
                  <a:schemeClr val="dk1"/>
                </a:solidFill>
                <a:latin typeface="Courier New"/>
                <a:ea typeface="Courier New"/>
                <a:cs typeface="Courier New"/>
                <a:sym typeface="Courier New"/>
              </a:rPr>
              <a:t>Doesn't Match</a:t>
            </a:r>
            <a:r>
              <a:rPr lang="en">
                <a:latin typeface="Courier New"/>
                <a:ea typeface="Courier New"/>
                <a:cs typeface="Courier New"/>
                <a:sym typeface="Courier New"/>
              </a:rPr>
              <a:t>&lt;/h1&gt;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&lt;h2 id="someId"&gt;Doesn't match&lt;/h2&gt;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&lt;p class="someClass"&gt;</a:t>
            </a:r>
            <a:r>
              <a:rPr lang="en">
                <a:solidFill>
                  <a:schemeClr val="dk1"/>
                </a:solidFill>
                <a:latin typeface="Courier New"/>
                <a:ea typeface="Courier New"/>
                <a:cs typeface="Courier New"/>
                <a:sym typeface="Courier New"/>
              </a:rPr>
              <a:t>Matches</a:t>
            </a:r>
            <a:r>
              <a:rPr lang="en">
                <a:latin typeface="Courier New"/>
                <a:ea typeface="Courier New"/>
                <a:cs typeface="Courier New"/>
                <a:sym typeface="Courier New"/>
              </a:rPr>
              <a:t>&lt;/p&gt;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&lt;h3 class="someClass"&gt;Matches&lt;/h3&gt;</a:t>
            </a:r>
            <a:endParaRPr>
              <a:latin typeface="Courier New"/>
              <a:ea typeface="Courier New"/>
              <a:cs typeface="Courier New"/>
              <a:sym typeface="Courier New"/>
            </a:endParaRPr>
          </a:p>
        </p:txBody>
      </p:sp>
      <p:sp>
        <p:nvSpPr>
          <p:cNvPr id="243" name="Google Shape;243;p35"/>
          <p:cNvSpPr txBox="1"/>
          <p:nvPr/>
        </p:nvSpPr>
        <p:spPr>
          <a:xfrm>
            <a:off x="436000" y="3485025"/>
            <a:ext cx="430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.someClass</a:t>
            </a:r>
            <a:r>
              <a:rPr lang="en">
                <a:latin typeface="Courier New"/>
                <a:ea typeface="Courier New"/>
                <a:cs typeface="Courier New"/>
                <a:sym typeface="Courier New"/>
              </a:rPr>
              <a:t>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44" name="Google Shape;244;p35"/>
          <p:cNvCxnSpPr/>
          <p:nvPr/>
        </p:nvCxnSpPr>
        <p:spPr>
          <a:xfrm>
            <a:off x="507775" y="3377375"/>
            <a:ext cx="3552600" cy="0"/>
          </a:xfrm>
          <a:prstGeom prst="straightConnector1">
            <a:avLst/>
          </a:prstGeom>
          <a:noFill/>
          <a:ln cap="flat" cmpd="sng" w="9525">
            <a:solidFill>
              <a:schemeClr val="dk2"/>
            </a:solidFill>
            <a:prstDash val="solid"/>
            <a:round/>
            <a:headEnd len="med" w="med" type="none"/>
            <a:tailEnd len="med" w="med" type="none"/>
          </a:ln>
        </p:spPr>
      </p:cxnSp>
      <p:pic>
        <p:nvPicPr>
          <p:cNvPr id="245" name="Google Shape;245;p35"/>
          <p:cNvPicPr preferRelativeResize="0"/>
          <p:nvPr/>
        </p:nvPicPr>
        <p:blipFill rotWithShape="1">
          <a:blip r:embed="rId3">
            <a:alphaModFix/>
          </a:blip>
          <a:srcRect b="0" l="0" r="71947" t="0"/>
          <a:stretch/>
        </p:blipFill>
        <p:spPr>
          <a:xfrm>
            <a:off x="5035850" y="2004725"/>
            <a:ext cx="2565173" cy="20431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51" name="Google Shape;251;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div p</a:t>
            </a:r>
            <a:endParaRPr/>
          </a:p>
          <a:p>
            <a:pPr indent="-317500" lvl="1" marL="914400" rtl="0" algn="l">
              <a:spcBef>
                <a:spcPts val="0"/>
              </a:spcBef>
              <a:spcAft>
                <a:spcPts val="0"/>
              </a:spcAft>
              <a:buSzPts val="1400"/>
              <a:buChar char="○"/>
            </a:pPr>
            <a:r>
              <a:rPr lang="en"/>
              <a:t>Read: all of the paragraph tags that are inside of a div element</a:t>
            </a:r>
            <a:endParaRPr/>
          </a:p>
          <a:p>
            <a:pPr indent="0" lvl="0" marL="0" rtl="0" algn="l">
              <a:spcBef>
                <a:spcPts val="1200"/>
              </a:spcBef>
              <a:spcAft>
                <a:spcPts val="1200"/>
              </a:spcAft>
              <a:buNone/>
            </a:pPr>
            <a:r>
              <a:t/>
            </a:r>
            <a:endParaRPr/>
          </a:p>
        </p:txBody>
      </p:sp>
      <p:sp>
        <p:nvSpPr>
          <p:cNvPr id="252" name="Google Shape;252;p36"/>
          <p:cNvSpPr txBox="1"/>
          <p:nvPr/>
        </p:nvSpPr>
        <p:spPr>
          <a:xfrm>
            <a:off x="436000" y="2006975"/>
            <a:ext cx="45162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&lt;p&gt;Doesn't match&lt;/p&gt;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45720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&lt;p&gt;Matches&lt;/p&gt;</a:t>
            </a:r>
            <a:endParaRPr>
              <a:latin typeface="Courier New"/>
              <a:ea typeface="Courier New"/>
              <a:cs typeface="Courier New"/>
              <a:sym typeface="Courier New"/>
            </a:endParaRPr>
          </a:p>
          <a:p>
            <a:pPr indent="0" lvl="0" marL="457200" rtl="0" algn="l">
              <a:spcBef>
                <a:spcPts val="0"/>
              </a:spcBef>
              <a:spcAft>
                <a:spcPts val="0"/>
              </a:spcAft>
              <a:buClr>
                <a:schemeClr val="dk1"/>
              </a:buClr>
              <a:buSzPts val="1100"/>
              <a:buFont typeface="Arial"/>
              <a:buNone/>
            </a:pPr>
            <a:r>
              <a:rPr lang="en">
                <a:latin typeface="Courier New"/>
                <a:ea typeface="Courier New"/>
                <a:cs typeface="Courier New"/>
                <a:sym typeface="Courier New"/>
              </a:rPr>
              <a:t>&lt;div&gt;&lt;p&gt;Matches&lt;/p&gt;&lt;/div&gt;</a:t>
            </a:r>
            <a:endParaRPr>
              <a:latin typeface="Courier New"/>
              <a:ea typeface="Courier New"/>
              <a:cs typeface="Courier New"/>
              <a:sym typeface="Courier New"/>
            </a:endParaRPr>
          </a:p>
          <a:p>
            <a:pPr indent="0" lvl="0" marL="457200" rtl="0" algn="l">
              <a:spcBef>
                <a:spcPts val="0"/>
              </a:spcBef>
              <a:spcAft>
                <a:spcPts val="0"/>
              </a:spcAft>
              <a:buClr>
                <a:schemeClr val="dk1"/>
              </a:buClr>
              <a:buSzPts val="1100"/>
              <a:buFont typeface="Arial"/>
              <a:buNone/>
            </a:pPr>
            <a:r>
              <a:rPr lang="en">
                <a:latin typeface="Courier New"/>
                <a:ea typeface="Courier New"/>
                <a:cs typeface="Courier New"/>
                <a:sym typeface="Courier New"/>
              </a:rPr>
              <a:t>&lt;ul&gt;</a:t>
            </a:r>
            <a:endParaRPr>
              <a:latin typeface="Courier New"/>
              <a:ea typeface="Courier New"/>
              <a:cs typeface="Courier New"/>
              <a:sym typeface="Courier New"/>
            </a:endParaRPr>
          </a:p>
          <a:p>
            <a:pPr indent="0" lvl="0" marL="45720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&lt;li&gt;&lt;p&gt;Matches&lt;/p&gt;&lt;/li&gt;</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&lt;/ul&gt;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t/>
            </a:r>
            <a:endParaRPr>
              <a:latin typeface="Courier New"/>
              <a:ea typeface="Courier New"/>
              <a:cs typeface="Courier New"/>
              <a:sym typeface="Courier New"/>
            </a:endParaRPr>
          </a:p>
        </p:txBody>
      </p:sp>
      <p:sp>
        <p:nvSpPr>
          <p:cNvPr id="253" name="Google Shape;253;p36"/>
          <p:cNvSpPr txBox="1"/>
          <p:nvPr/>
        </p:nvSpPr>
        <p:spPr>
          <a:xfrm>
            <a:off x="436000" y="3915625"/>
            <a:ext cx="430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.div p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54" name="Google Shape;254;p36"/>
          <p:cNvCxnSpPr/>
          <p:nvPr/>
        </p:nvCxnSpPr>
        <p:spPr>
          <a:xfrm>
            <a:off x="436000" y="4008250"/>
            <a:ext cx="3552600" cy="0"/>
          </a:xfrm>
          <a:prstGeom prst="straightConnector1">
            <a:avLst/>
          </a:prstGeom>
          <a:noFill/>
          <a:ln cap="flat" cmpd="sng" w="9525">
            <a:solidFill>
              <a:schemeClr val="dk2"/>
            </a:solidFill>
            <a:prstDash val="solid"/>
            <a:round/>
            <a:headEnd len="med" w="med" type="none"/>
            <a:tailEnd len="med" w="med" type="none"/>
          </a:ln>
        </p:spPr>
      </p:cxnSp>
      <p:pic>
        <p:nvPicPr>
          <p:cNvPr id="255" name="Google Shape;255;p36"/>
          <p:cNvPicPr preferRelativeResize="0"/>
          <p:nvPr/>
        </p:nvPicPr>
        <p:blipFill rotWithShape="1">
          <a:blip r:embed="rId3">
            <a:alphaModFix/>
          </a:blip>
          <a:srcRect b="0" l="0" r="82019" t="0"/>
          <a:stretch/>
        </p:blipFill>
        <p:spPr>
          <a:xfrm>
            <a:off x="4437775" y="2047425"/>
            <a:ext cx="1644125" cy="20431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61" name="Google Shape;261;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div &gt; p</a:t>
            </a:r>
            <a:endParaRPr/>
          </a:p>
          <a:p>
            <a:pPr indent="-317500" lvl="1" marL="914400" rtl="0" algn="l">
              <a:spcBef>
                <a:spcPts val="0"/>
              </a:spcBef>
              <a:spcAft>
                <a:spcPts val="0"/>
              </a:spcAft>
              <a:buSzPts val="1400"/>
              <a:buChar char="○"/>
            </a:pPr>
            <a:r>
              <a:rPr lang="en"/>
              <a:t>Read: All HTML elements that have tag type p that are direct descendants of a div tag</a:t>
            </a:r>
            <a:endParaRPr/>
          </a:p>
          <a:p>
            <a:pPr indent="0" lvl="0" marL="0" rtl="0" algn="l">
              <a:spcBef>
                <a:spcPts val="1200"/>
              </a:spcBef>
              <a:spcAft>
                <a:spcPts val="1200"/>
              </a:spcAft>
              <a:buNone/>
            </a:pPr>
            <a:r>
              <a:t/>
            </a:r>
            <a:endParaRPr/>
          </a:p>
        </p:txBody>
      </p:sp>
      <p:sp>
        <p:nvSpPr>
          <p:cNvPr id="262" name="Google Shape;262;p37"/>
          <p:cNvSpPr txBox="1"/>
          <p:nvPr/>
        </p:nvSpPr>
        <p:spPr>
          <a:xfrm>
            <a:off x="436000" y="2006975"/>
            <a:ext cx="45162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&lt;p&gt;Doesn't match&lt;/p&gt;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457200" lvl="0" marL="0" rtl="0" algn="l">
              <a:spcBef>
                <a:spcPts val="0"/>
              </a:spcBef>
              <a:spcAft>
                <a:spcPts val="0"/>
              </a:spcAft>
              <a:buNone/>
            </a:pPr>
            <a:r>
              <a:rPr lang="en">
                <a:latin typeface="Courier New"/>
                <a:ea typeface="Courier New"/>
                <a:cs typeface="Courier New"/>
                <a:sym typeface="Courier New"/>
              </a:rPr>
              <a:t>&lt;p&gt;Matches&lt;/p&gt;</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&lt;div&gt;&lt;p&gt;Matches&lt;/p&gt;&lt;/div&gt;</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&lt;ul&gt;</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	&lt;li&gt;&lt;p&gt;Doesn't match&lt;/p&gt;&lt;/li&gt;</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&lt;/ul&gt;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t/>
            </a:r>
            <a:endParaRPr>
              <a:latin typeface="Courier New"/>
              <a:ea typeface="Courier New"/>
              <a:cs typeface="Courier New"/>
              <a:sym typeface="Courier New"/>
            </a:endParaRPr>
          </a:p>
        </p:txBody>
      </p:sp>
      <p:sp>
        <p:nvSpPr>
          <p:cNvPr id="263" name="Google Shape;263;p37"/>
          <p:cNvSpPr txBox="1"/>
          <p:nvPr/>
        </p:nvSpPr>
        <p:spPr>
          <a:xfrm>
            <a:off x="436000" y="3915625"/>
            <a:ext cx="43062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.div &gt; p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cxnSp>
        <p:nvCxnSpPr>
          <p:cNvPr id="264" name="Google Shape;264;p37"/>
          <p:cNvCxnSpPr/>
          <p:nvPr/>
        </p:nvCxnSpPr>
        <p:spPr>
          <a:xfrm>
            <a:off x="436000" y="4008250"/>
            <a:ext cx="3552600" cy="0"/>
          </a:xfrm>
          <a:prstGeom prst="straightConnector1">
            <a:avLst/>
          </a:prstGeom>
          <a:noFill/>
          <a:ln cap="flat" cmpd="sng" w="9525">
            <a:solidFill>
              <a:schemeClr val="dk2"/>
            </a:solidFill>
            <a:prstDash val="solid"/>
            <a:round/>
            <a:headEnd len="med" w="med" type="none"/>
            <a:tailEnd len="med" w="med" type="none"/>
          </a:ln>
        </p:spPr>
      </p:cxnSp>
      <p:pic>
        <p:nvPicPr>
          <p:cNvPr id="265" name="Google Shape;265;p37"/>
          <p:cNvPicPr preferRelativeResize="0"/>
          <p:nvPr/>
        </p:nvPicPr>
        <p:blipFill rotWithShape="1">
          <a:blip r:embed="rId3">
            <a:alphaModFix/>
          </a:blip>
          <a:srcRect b="0" l="0" r="83981" t="0"/>
          <a:stretch/>
        </p:blipFill>
        <p:spPr>
          <a:xfrm>
            <a:off x="5179375" y="2047425"/>
            <a:ext cx="1464701" cy="20431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CSS selectors examples</a:t>
            </a:r>
            <a:endParaRPr/>
          </a:p>
          <a:p>
            <a:pPr indent="0" lvl="0" marL="0" rtl="0" algn="l">
              <a:spcBef>
                <a:spcPts val="0"/>
              </a:spcBef>
              <a:spcAft>
                <a:spcPts val="0"/>
              </a:spcAft>
              <a:buNone/>
            </a:pPr>
            <a:r>
              <a:t/>
            </a:r>
            <a:endParaRPr/>
          </a:p>
        </p:txBody>
      </p:sp>
      <p:sp>
        <p:nvSpPr>
          <p:cNvPr id="271" name="Google Shape;271;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a:visited</a:t>
            </a:r>
            <a:endParaRPr/>
          </a:p>
          <a:p>
            <a:pPr indent="-317500" lvl="1" marL="914400" rtl="0" algn="l">
              <a:spcBef>
                <a:spcPts val="0"/>
              </a:spcBef>
              <a:spcAft>
                <a:spcPts val="0"/>
              </a:spcAft>
              <a:buSzPts val="1400"/>
              <a:buChar char="○"/>
            </a:pPr>
            <a:r>
              <a:rPr lang="en"/>
              <a:t>These are called "pseudo" selectors because they select things that are not actually part of the HTML</a:t>
            </a:r>
            <a:endParaRPr/>
          </a:p>
          <a:p>
            <a:pPr indent="-317500" lvl="1" marL="914400" rtl="0" algn="l">
              <a:spcBef>
                <a:spcPts val="0"/>
              </a:spcBef>
              <a:spcAft>
                <a:spcPts val="0"/>
              </a:spcAft>
              <a:buSzPts val="1400"/>
              <a:buChar char="○"/>
            </a:pPr>
            <a:r>
              <a:rPr lang="en"/>
              <a:t>Read: select all the anchor tags (links) on the page that this user has "visited before"</a:t>
            </a:r>
            <a:endParaRPr/>
          </a:p>
          <a:p>
            <a:pPr indent="-317500" lvl="1" marL="914400" rtl="0" algn="l">
              <a:spcBef>
                <a:spcPts val="0"/>
              </a:spcBef>
              <a:spcAft>
                <a:spcPts val="0"/>
              </a:spcAft>
              <a:buSzPts val="1400"/>
              <a:buChar char="○"/>
            </a:pPr>
            <a:r>
              <a:rPr lang="en"/>
              <a:t>It is the browser's job to remember which links have been visited</a:t>
            </a:r>
            <a:endParaRPr/>
          </a:p>
          <a:p>
            <a:pPr indent="-317500" lvl="1" marL="914400" rtl="0" algn="l">
              <a:spcBef>
                <a:spcPts val="0"/>
              </a:spcBef>
              <a:spcAft>
                <a:spcPts val="0"/>
              </a:spcAft>
              <a:buSzPts val="1400"/>
              <a:buChar char="○"/>
            </a:pPr>
            <a:r>
              <a:rPr lang="en"/>
              <a:t>This is how when you search for something and you see the link is purple instead of blue you know you've been to that site before</a:t>
            </a:r>
            <a:endParaRPr/>
          </a:p>
          <a:p>
            <a:pPr indent="-317500" lvl="2" marL="1371600" rtl="0" algn="l">
              <a:spcBef>
                <a:spcPts val="0"/>
              </a:spcBef>
              <a:spcAft>
                <a:spcPts val="0"/>
              </a:spcAft>
              <a:buSzPts val="1400"/>
              <a:buChar char="■"/>
            </a:pPr>
            <a:r>
              <a:rPr lang="en"/>
              <a:t>At least until your browser history is deleted</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selectors examples</a:t>
            </a:r>
            <a:endParaRPr/>
          </a:p>
          <a:p>
            <a:pPr indent="0" lvl="0" marL="0" rtl="0" algn="l">
              <a:spcBef>
                <a:spcPts val="0"/>
              </a:spcBef>
              <a:spcAft>
                <a:spcPts val="0"/>
              </a:spcAft>
              <a:buNone/>
            </a:pPr>
            <a:r>
              <a:t/>
            </a:r>
            <a:endParaRPr/>
          </a:p>
        </p:txBody>
      </p:sp>
      <p:sp>
        <p:nvSpPr>
          <p:cNvPr id="277" name="Google Shape;277;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div &gt; div &gt; h1.myClass, p.myOtherClass, .greenStuff</a:t>
            </a:r>
            <a:endParaRPr/>
          </a:p>
          <a:p>
            <a:pPr indent="-317500" lvl="1" marL="914400" rtl="0" algn="l">
              <a:spcBef>
                <a:spcPts val="0"/>
              </a:spcBef>
              <a:spcAft>
                <a:spcPts val="0"/>
              </a:spcAft>
              <a:buSzPts val="1400"/>
              <a:buChar char="○"/>
            </a:pPr>
            <a:r>
              <a:rPr lang="en"/>
              <a:t>Read: all h1 tags that have "myClass" as a class that are direct descendents of a div tag that are a direct descendent of a div tag, all paragraph tags that have "myOtherClass" as a class, and anything with the class "greenStuff"</a:t>
            </a:r>
            <a:endParaRPr/>
          </a:p>
          <a:p>
            <a:pPr indent="0" lvl="0" marL="0" rtl="0" algn="l">
              <a:spcBef>
                <a:spcPts val="1200"/>
              </a:spcBef>
              <a:spcAft>
                <a:spcPts val="1200"/>
              </a:spcAft>
              <a:buNone/>
            </a:pPr>
            <a:r>
              <a:t/>
            </a:r>
            <a:endParaRPr/>
          </a:p>
        </p:txBody>
      </p:sp>
      <p:sp>
        <p:nvSpPr>
          <p:cNvPr id="278" name="Google Shape;278;p39"/>
          <p:cNvSpPr txBox="1"/>
          <p:nvPr/>
        </p:nvSpPr>
        <p:spPr>
          <a:xfrm>
            <a:off x="311700" y="2276875"/>
            <a:ext cx="4516200" cy="2770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&lt;p&gt;Doesn't match&lt;/p&gt;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&lt;h</a:t>
            </a:r>
            <a:r>
              <a:rPr lang="en">
                <a:latin typeface="Courier New"/>
                <a:ea typeface="Courier New"/>
                <a:cs typeface="Courier New"/>
                <a:sym typeface="Courier New"/>
              </a:rPr>
              <a:t>1</a:t>
            </a:r>
            <a:r>
              <a:rPr lang="en">
                <a:latin typeface="Courier New"/>
                <a:ea typeface="Courier New"/>
                <a:cs typeface="Courier New"/>
                <a:sym typeface="Courier New"/>
              </a:rPr>
              <a:t> class="myClass"&gt;Doesn't match&lt;/h</a:t>
            </a:r>
            <a:r>
              <a:rPr lang="en">
                <a:latin typeface="Courier New"/>
                <a:ea typeface="Courier New"/>
                <a:cs typeface="Courier New"/>
                <a:sym typeface="Courier New"/>
              </a:rPr>
              <a:t>1</a:t>
            </a:r>
            <a:r>
              <a:rPr lang="en">
                <a:latin typeface="Courier New"/>
                <a:ea typeface="Courier New"/>
                <a:cs typeface="Courier New"/>
                <a:sym typeface="Courier New"/>
              </a:rPr>
              <a:t>&gt;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&lt;p class="myOtherClass"&gt;Matches&lt;/p&gt;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&lt;div&gt;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&lt;h1 class="myClass"&gt;Matches&lt;/h</a:t>
            </a:r>
            <a:r>
              <a:rPr lang="en">
                <a:latin typeface="Courier New"/>
                <a:ea typeface="Courier New"/>
                <a:cs typeface="Courier New"/>
                <a:sym typeface="Courier New"/>
              </a:rPr>
              <a:t>1</a:t>
            </a:r>
            <a:r>
              <a:rPr lang="en">
                <a:latin typeface="Courier New"/>
                <a:ea typeface="Courier New"/>
                <a:cs typeface="Courier New"/>
                <a:sym typeface="Courier New"/>
              </a:rPr>
              <a:t>&gt;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&lt;p class="myOtherClass"&gt;Matches&lt;/p&gt;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&lt;/div&gt;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&lt;h</a:t>
            </a:r>
            <a:r>
              <a:rPr lang="en">
                <a:latin typeface="Courier New"/>
                <a:ea typeface="Courier New"/>
                <a:cs typeface="Courier New"/>
                <a:sym typeface="Courier New"/>
              </a:rPr>
              <a:t>1</a:t>
            </a:r>
            <a:r>
              <a:rPr lang="en">
                <a:latin typeface="Courier New"/>
                <a:ea typeface="Courier New"/>
                <a:cs typeface="Courier New"/>
                <a:sym typeface="Courier New"/>
              </a:rPr>
              <a:t> class="myClass greenStuff"&gt;Matches&lt;/h</a:t>
            </a:r>
            <a:r>
              <a:rPr lang="en">
                <a:latin typeface="Courier New"/>
                <a:ea typeface="Courier New"/>
                <a:cs typeface="Courier New"/>
                <a:sym typeface="Courier New"/>
              </a:rPr>
              <a:t>1</a:t>
            </a:r>
            <a:r>
              <a:rPr lang="en">
                <a:latin typeface="Courier New"/>
                <a:ea typeface="Courier New"/>
                <a:cs typeface="Courier New"/>
                <a:sym typeface="Courier New"/>
              </a:rPr>
              <a:t>&gt;</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&lt;p class="myOtherClass"&gt;Matches&lt;/p&gt;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p:txBody>
      </p:sp>
      <p:sp>
        <p:nvSpPr>
          <p:cNvPr id="279" name="Google Shape;279;p39"/>
          <p:cNvSpPr txBox="1"/>
          <p:nvPr/>
        </p:nvSpPr>
        <p:spPr>
          <a:xfrm>
            <a:off x="5029200" y="2276875"/>
            <a:ext cx="43062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div &gt; div &gt; h</a:t>
            </a:r>
            <a:r>
              <a:rPr lang="en">
                <a:latin typeface="Courier New"/>
                <a:ea typeface="Courier New"/>
                <a:cs typeface="Courier New"/>
                <a:sym typeface="Courier New"/>
              </a:rPr>
              <a:t>1</a:t>
            </a:r>
            <a:r>
              <a:rPr lang="en">
                <a:latin typeface="Courier New"/>
                <a:ea typeface="Courier New"/>
                <a:cs typeface="Courier New"/>
                <a:sym typeface="Courier New"/>
              </a:rPr>
              <a:t>.myClass, p.myOtherClass, .greenStuff</a:t>
            </a:r>
            <a:r>
              <a:rPr lang="en">
                <a:latin typeface="Courier New"/>
                <a:ea typeface="Courier New"/>
                <a:cs typeface="Courier New"/>
                <a:sym typeface="Courier New"/>
              </a:rPr>
              <a:t>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green;</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pic>
        <p:nvPicPr>
          <p:cNvPr id="280" name="Google Shape;280;p39"/>
          <p:cNvPicPr preferRelativeResize="0"/>
          <p:nvPr/>
        </p:nvPicPr>
        <p:blipFill rotWithShape="1">
          <a:blip r:embed="rId3">
            <a:alphaModFix/>
          </a:blip>
          <a:srcRect b="22342" l="0" r="74825" t="0"/>
          <a:stretch/>
        </p:blipFill>
        <p:spPr>
          <a:xfrm>
            <a:off x="5574100" y="3101250"/>
            <a:ext cx="2302024" cy="185505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Sidebar Comments</a:t>
            </a:r>
            <a:endParaRPr/>
          </a:p>
        </p:txBody>
      </p:sp>
      <p:sp>
        <p:nvSpPr>
          <p:cNvPr id="286" name="Google Shape;286;p40"/>
          <p:cNvSpPr txBox="1"/>
          <p:nvPr>
            <p:ph idx="1" type="body"/>
          </p:nvPr>
        </p:nvSpPr>
        <p:spPr>
          <a:xfrm>
            <a:off x="311700" y="1152475"/>
            <a:ext cx="8520600" cy="35955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You can add comments to CSS (and JavaScript) like this:</a:t>
            </a:r>
            <a:endParaRPr/>
          </a:p>
          <a:p>
            <a:pPr indent="-317500" lvl="1" marL="914400" rtl="0" algn="l">
              <a:spcBef>
                <a:spcPts val="0"/>
              </a:spcBef>
              <a:spcAft>
                <a:spcPts val="0"/>
              </a:spcAft>
              <a:buSzPts val="1400"/>
              <a:buChar char="○"/>
            </a:pPr>
            <a:r>
              <a:rPr lang="en"/>
              <a:t>Block comment/multi-line comment:</a:t>
            </a:r>
            <a:endParaRPr/>
          </a:p>
          <a:p>
            <a:pPr indent="-317500" lvl="2" marL="1371600" rtl="0" algn="l">
              <a:spcBef>
                <a:spcPts val="0"/>
              </a:spcBef>
              <a:spcAft>
                <a:spcPts val="0"/>
              </a:spcAft>
              <a:buSzPts val="1400"/>
              <a:buChar char="■"/>
            </a:pPr>
            <a:r>
              <a:rPr lang="en"/>
              <a:t>/*</a:t>
            </a:r>
            <a:r>
              <a:rPr lang="en"/>
              <a:t>*</a:t>
            </a:r>
            <a:endParaRPr/>
          </a:p>
          <a:p>
            <a:pPr indent="-317500" lvl="2" marL="1371600" rtl="0" algn="l">
              <a:spcBef>
                <a:spcPts val="0"/>
              </a:spcBef>
              <a:spcAft>
                <a:spcPts val="0"/>
              </a:spcAft>
              <a:buSzPts val="1400"/>
              <a:buChar char="■"/>
            </a:pPr>
            <a:r>
              <a:rPr lang="en"/>
              <a:t>* </a:t>
            </a:r>
            <a:r>
              <a:rPr lang="en"/>
              <a:t>My comment's first line</a:t>
            </a:r>
            <a:endParaRPr/>
          </a:p>
          <a:p>
            <a:pPr indent="-317500" lvl="2" marL="1371600" rtl="0" algn="l">
              <a:spcBef>
                <a:spcPts val="0"/>
              </a:spcBef>
              <a:spcAft>
                <a:spcPts val="0"/>
              </a:spcAft>
              <a:buSzPts val="1400"/>
              <a:buChar char="■"/>
            </a:pPr>
            <a:r>
              <a:rPr lang="en"/>
              <a:t>* </a:t>
            </a:r>
            <a:r>
              <a:rPr lang="en"/>
              <a:t>My comment's second line</a:t>
            </a:r>
            <a:endParaRPr/>
          </a:p>
          <a:p>
            <a:pPr indent="-317500" lvl="2" marL="1371600" rtl="0" algn="l">
              <a:spcBef>
                <a:spcPts val="0"/>
              </a:spcBef>
              <a:spcAft>
                <a:spcPts val="0"/>
              </a:spcAft>
              <a:buSzPts val="1400"/>
              <a:buChar char="■"/>
            </a:pPr>
            <a:r>
              <a:rPr lang="en"/>
              <a:t>*</a:t>
            </a:r>
            <a:r>
              <a:rPr lang="en"/>
              <a:t>*/</a:t>
            </a:r>
            <a:endParaRPr/>
          </a:p>
          <a:p>
            <a:pPr indent="-342900" lvl="0" marL="457200" rtl="0" algn="l">
              <a:spcBef>
                <a:spcPts val="0"/>
              </a:spcBef>
              <a:spcAft>
                <a:spcPts val="0"/>
              </a:spcAft>
              <a:buSzPts val="1800"/>
              <a:buChar char="●"/>
            </a:pPr>
            <a:r>
              <a:rPr lang="en"/>
              <a:t>You can add comments to HTML like this:</a:t>
            </a:r>
            <a:endParaRPr/>
          </a:p>
          <a:p>
            <a:pPr indent="-317500" lvl="1" marL="914400" rtl="0" algn="l">
              <a:spcBef>
                <a:spcPts val="0"/>
              </a:spcBef>
              <a:spcAft>
                <a:spcPts val="0"/>
              </a:spcAft>
              <a:buSzPts val="1400"/>
              <a:buChar char="○"/>
            </a:pPr>
            <a:r>
              <a:rPr lang="en"/>
              <a:t>&lt;!-- My comment --&gt;</a:t>
            </a:r>
            <a:endParaRPr/>
          </a:p>
          <a:p>
            <a:pPr indent="-342900" lvl="0" marL="457200" rtl="0" algn="l">
              <a:spcBef>
                <a:spcPts val="0"/>
              </a:spcBef>
              <a:spcAft>
                <a:spcPts val="0"/>
              </a:spcAft>
              <a:buSzPts val="1800"/>
              <a:buChar char="●"/>
            </a:pPr>
            <a:r>
              <a:rPr lang="en"/>
              <a:t>Comments are useful to you later to remember what you did</a:t>
            </a:r>
            <a:endParaRPr/>
          </a:p>
          <a:p>
            <a:pPr indent="-342900" lvl="0" marL="457200" rtl="0" algn="l">
              <a:spcBef>
                <a:spcPts val="0"/>
              </a:spcBef>
              <a:spcAft>
                <a:spcPts val="0"/>
              </a:spcAft>
              <a:buSzPts val="1800"/>
              <a:buChar char="●"/>
            </a:pPr>
            <a:r>
              <a:rPr lang="en"/>
              <a:t>Comments are </a:t>
            </a:r>
            <a:r>
              <a:rPr i="1" lang="en"/>
              <a:t>publicly </a:t>
            </a:r>
            <a:r>
              <a:rPr i="1" lang="en"/>
              <a:t>visible</a:t>
            </a:r>
            <a:r>
              <a:rPr i="1" lang="en"/>
              <a:t> to anyone that views the site</a:t>
            </a:r>
            <a:r>
              <a:rPr lang="en"/>
              <a:t> so don't link to resources that you don't want other people to see. or cuss?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Ways to add CSS to a page</a:t>
            </a:r>
            <a:endParaRPr/>
          </a:p>
        </p:txBody>
      </p:sp>
      <p:sp>
        <p:nvSpPr>
          <p:cNvPr id="292" name="Google Shape;292;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Inside of a &lt;style&gt;&lt;/style&gt;, only "valid" HTML if it is inside of the &lt;head&gt; tag</a:t>
            </a:r>
            <a:endParaRPr/>
          </a:p>
          <a:p>
            <a:pPr indent="-342900" lvl="0" marL="457200" rtl="0" algn="l">
              <a:spcBef>
                <a:spcPts val="0"/>
              </a:spcBef>
              <a:spcAft>
                <a:spcPts val="0"/>
              </a:spcAft>
              <a:buSzPts val="1800"/>
              <a:buAutoNum type="arabicPeriod"/>
            </a:pPr>
            <a:r>
              <a:rPr lang="en"/>
              <a:t>Linked to from a separate sheet </a:t>
            </a:r>
            <a:r>
              <a:rPr lang="en"/>
              <a:t>&lt;link rel="stylesheet" href="style.css"&gt;</a:t>
            </a:r>
            <a:endParaRPr/>
          </a:p>
          <a:p>
            <a:pPr indent="-317500" lvl="1" marL="914400" rtl="0" algn="l">
              <a:spcBef>
                <a:spcPts val="0"/>
              </a:spcBef>
              <a:spcAft>
                <a:spcPts val="0"/>
              </a:spcAft>
              <a:buSzPts val="1400"/>
              <a:buAutoNum type="alphaLcPeriod"/>
            </a:pPr>
            <a:r>
              <a:rPr lang="en"/>
              <a:t>Most common and </a:t>
            </a:r>
            <a:r>
              <a:rPr lang="en"/>
              <a:t>preferred</a:t>
            </a:r>
            <a:endParaRPr/>
          </a:p>
          <a:p>
            <a:pPr indent="-342900" lvl="0" marL="457200" rtl="0" algn="l">
              <a:spcBef>
                <a:spcPts val="0"/>
              </a:spcBef>
              <a:spcAft>
                <a:spcPts val="0"/>
              </a:spcAft>
              <a:buSzPts val="1800"/>
              <a:buAutoNum type="arabicPeriod"/>
            </a:pPr>
            <a:r>
              <a:rPr lang="en"/>
              <a:t>As "inline styles"</a:t>
            </a:r>
            <a:endParaRPr/>
          </a:p>
          <a:p>
            <a:pPr indent="-317500" lvl="1" marL="914400" rtl="0" algn="l">
              <a:spcBef>
                <a:spcPts val="0"/>
              </a:spcBef>
              <a:spcAft>
                <a:spcPts val="0"/>
              </a:spcAft>
              <a:buSzPts val="1400"/>
              <a:buAutoNum type="alphaLcPeriod"/>
            </a:pPr>
            <a:r>
              <a:rPr lang="en"/>
              <a:t>&lt;h1 </a:t>
            </a:r>
            <a:r>
              <a:rPr b="1" lang="en"/>
              <a:t>style="color:green;"</a:t>
            </a:r>
            <a:r>
              <a:rPr lang="en"/>
              <a:t>&gt;A green HTML element&lt;/h1&gt;</a:t>
            </a:r>
            <a:endParaRPr/>
          </a:p>
          <a:p>
            <a:pPr indent="-317500" lvl="1" marL="914400" rtl="0" algn="l">
              <a:spcBef>
                <a:spcPts val="0"/>
              </a:spcBef>
              <a:spcAft>
                <a:spcPts val="0"/>
              </a:spcAft>
              <a:buSzPts val="1400"/>
              <a:buAutoNum type="alphaLcPeriod"/>
            </a:pPr>
            <a:r>
              <a:rPr lang="en"/>
              <a:t>This messes with the cascade order so should be used sparingly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Timeline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1969-1990 ARPANET</a:t>
            </a:r>
            <a:endParaRPr/>
          </a:p>
          <a:p>
            <a:pPr indent="-317500" lvl="1" marL="914400" rtl="0" algn="l">
              <a:spcBef>
                <a:spcPts val="0"/>
              </a:spcBef>
              <a:spcAft>
                <a:spcPts val="0"/>
              </a:spcAft>
              <a:buSzPts val="1400"/>
              <a:buChar char="○"/>
            </a:pPr>
            <a:r>
              <a:rPr lang="en"/>
              <a:t>"This has made a lot of people very angry and been widely regarded as a bad move." - Douglas Adams</a:t>
            </a:r>
            <a:endParaRPr/>
          </a:p>
          <a:p>
            <a:pPr indent="-342900" lvl="0" marL="457200" rtl="0" algn="l">
              <a:spcBef>
                <a:spcPts val="0"/>
              </a:spcBef>
              <a:spcAft>
                <a:spcPts val="0"/>
              </a:spcAft>
              <a:buSzPts val="1800"/>
              <a:buChar char="●"/>
            </a:pPr>
            <a:r>
              <a:rPr lang="en"/>
              <a:t>1989 Tim Berners-Lee writes RFC for the World Wide Web</a:t>
            </a:r>
            <a:endParaRPr/>
          </a:p>
          <a:p>
            <a:pPr indent="-342900" lvl="0" marL="457200" rtl="0" algn="l">
              <a:spcBef>
                <a:spcPts val="0"/>
              </a:spcBef>
              <a:spcAft>
                <a:spcPts val="0"/>
              </a:spcAft>
              <a:buSzPts val="1800"/>
              <a:buChar char="●"/>
            </a:pPr>
            <a:r>
              <a:rPr lang="en"/>
              <a:t>1990 Tim Berners-Lee writes the first version of HTML</a:t>
            </a:r>
            <a:endParaRPr/>
          </a:p>
          <a:p>
            <a:pPr indent="-317500" lvl="1" marL="914400" rtl="0" algn="l">
              <a:spcBef>
                <a:spcPts val="0"/>
              </a:spcBef>
              <a:spcAft>
                <a:spcPts val="0"/>
              </a:spcAft>
              <a:buSzPts val="1400"/>
              <a:buChar char="○"/>
            </a:pPr>
            <a:r>
              <a:rPr lang="en"/>
              <a:t>Nov 24, 1995 HTML 2 RFC 1866</a:t>
            </a:r>
            <a:endParaRPr/>
          </a:p>
          <a:p>
            <a:pPr indent="-317500" lvl="1" marL="914400" rtl="0" algn="l">
              <a:spcBef>
                <a:spcPts val="0"/>
              </a:spcBef>
              <a:spcAft>
                <a:spcPts val="0"/>
              </a:spcAft>
              <a:buSzPts val="1400"/>
              <a:buChar char="○"/>
            </a:pPr>
            <a:r>
              <a:rPr lang="en"/>
              <a:t>Nov 24, 1995 HTML with form-based file uploads RFC 1867</a:t>
            </a:r>
            <a:endParaRPr/>
          </a:p>
          <a:p>
            <a:pPr indent="-317500" lvl="1" marL="914400" rtl="0" algn="l">
              <a:spcBef>
                <a:spcPts val="0"/>
              </a:spcBef>
              <a:spcAft>
                <a:spcPts val="0"/>
              </a:spcAft>
              <a:buSzPts val="1400"/>
              <a:buChar char="○"/>
            </a:pPr>
            <a:r>
              <a:rPr lang="en"/>
              <a:t>Jan </a:t>
            </a:r>
            <a:r>
              <a:rPr lang="en"/>
              <a:t>14, 1997 HTML 3 W3C Recommendation</a:t>
            </a:r>
            <a:endParaRPr/>
          </a:p>
          <a:p>
            <a:pPr indent="-317500" lvl="1" marL="914400" rtl="0" algn="l">
              <a:spcBef>
                <a:spcPts val="0"/>
              </a:spcBef>
              <a:spcAft>
                <a:spcPts val="0"/>
              </a:spcAft>
              <a:buSzPts val="1400"/>
              <a:buChar char="○"/>
            </a:pPr>
            <a:r>
              <a:rPr lang="en"/>
              <a:t>Dec 18, 1997 HTML 4 W3C Recommendation</a:t>
            </a:r>
            <a:endParaRPr/>
          </a:p>
          <a:p>
            <a:pPr indent="-317500" lvl="1" marL="914400" rtl="0" algn="l">
              <a:spcBef>
                <a:spcPts val="0"/>
              </a:spcBef>
              <a:spcAft>
                <a:spcPts val="0"/>
              </a:spcAft>
              <a:buSzPts val="1400"/>
              <a:buChar char="○"/>
            </a:pPr>
            <a:r>
              <a:rPr lang="en"/>
              <a:t>Oct 28, 2014 HTML 5 W3C Recommendation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98" name="Google Shape;298;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299" name="Google Shape;299;p42"/>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Matters</a:t>
            </a:r>
            <a:endParaRPr/>
          </a:p>
        </p:txBody>
      </p:sp>
      <p:sp>
        <p:nvSpPr>
          <p:cNvPr id="305" name="Google Shape;305;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It is called "Cascading" for a reason</a:t>
            </a:r>
            <a:endParaRPr/>
          </a:p>
          <a:p>
            <a:pPr indent="-317500" lvl="1" marL="914400" rtl="0" algn="l">
              <a:spcBef>
                <a:spcPts val="0"/>
              </a:spcBef>
              <a:spcAft>
                <a:spcPts val="0"/>
              </a:spcAft>
              <a:buSzPts val="1400"/>
              <a:buAutoNum type="alphaLcPeriod"/>
            </a:pPr>
            <a:r>
              <a:rPr lang="en"/>
              <a:t>The rules themselves cascade down the HTML elements, e.g. if </a:t>
            </a:r>
            <a:r>
              <a:rPr lang="en">
                <a:latin typeface="Courier New"/>
                <a:ea typeface="Courier New"/>
                <a:cs typeface="Courier New"/>
                <a:sym typeface="Courier New"/>
              </a:rPr>
              <a:t>&lt;body&gt;</a:t>
            </a:r>
            <a:r>
              <a:rPr lang="en"/>
              <a:t> font-family is Times New Roman all tags inside </a:t>
            </a:r>
            <a:r>
              <a:rPr lang="en">
                <a:latin typeface="Courier New"/>
                <a:ea typeface="Courier New"/>
                <a:cs typeface="Courier New"/>
                <a:sym typeface="Courier New"/>
              </a:rPr>
              <a:t>&lt;body&gt;</a:t>
            </a:r>
            <a:r>
              <a:rPr lang="en"/>
              <a:t> will be Times New Roman unless a tag specifies its own font-family.</a:t>
            </a:r>
            <a:endParaRPr/>
          </a:p>
          <a:p>
            <a:pPr indent="-317500" lvl="2" marL="1371600" rtl="0" algn="l">
              <a:spcBef>
                <a:spcPts val="0"/>
              </a:spcBef>
              <a:spcAft>
                <a:spcPts val="0"/>
              </a:spcAft>
              <a:buSzPts val="1400"/>
              <a:buAutoNum type="romanLcPeriod"/>
            </a:pPr>
            <a:r>
              <a:rPr lang="en"/>
              <a:t>If your parent element has a property you have that property unless you override or unset it.</a:t>
            </a:r>
            <a:endParaRPr/>
          </a:p>
          <a:p>
            <a:pPr indent="-317500" lvl="1" marL="914400" rtl="0" algn="l">
              <a:spcBef>
                <a:spcPts val="0"/>
              </a:spcBef>
              <a:spcAft>
                <a:spcPts val="0"/>
              </a:spcAft>
              <a:buSzPts val="1400"/>
              <a:buAutoNum type="alphaLcPeriod"/>
            </a:pPr>
            <a:r>
              <a:rPr lang="en"/>
              <a:t>How rules are chosen cascades through the style sheets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the cascade order? (Abridged)</a:t>
            </a:r>
            <a:endParaRPr/>
          </a:p>
        </p:txBody>
      </p:sp>
      <p:sp>
        <p:nvSpPr>
          <p:cNvPr id="311" name="Google Shape;311;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!important User declarations // For example if I am vision impaired and I set my browser's font to override a sites</a:t>
            </a:r>
            <a:endParaRPr/>
          </a:p>
          <a:p>
            <a:pPr indent="-342900" lvl="0" marL="457200" rtl="0" algn="l">
              <a:spcBef>
                <a:spcPts val="0"/>
              </a:spcBef>
              <a:spcAft>
                <a:spcPts val="0"/>
              </a:spcAft>
              <a:buSzPts val="1800"/>
              <a:buAutoNum type="arabicPeriod"/>
            </a:pPr>
            <a:r>
              <a:rPr lang="en"/>
              <a:t>!important Author declarations // What we are writing ie the CSS provided by the site</a:t>
            </a:r>
            <a:endParaRPr/>
          </a:p>
          <a:p>
            <a:pPr indent="-342900" lvl="0" marL="457200" rtl="0" algn="l">
              <a:spcBef>
                <a:spcPts val="0"/>
              </a:spcBef>
              <a:spcAft>
                <a:spcPts val="0"/>
              </a:spcAft>
              <a:buSzPts val="1800"/>
              <a:buAutoNum type="arabicPeriod"/>
            </a:pPr>
            <a:r>
              <a:rPr lang="en"/>
              <a:t>Normal Author declarations</a:t>
            </a:r>
            <a:endParaRPr/>
          </a:p>
          <a:p>
            <a:pPr indent="-342900" lvl="0" marL="457200" rtl="0" algn="l">
              <a:spcBef>
                <a:spcPts val="0"/>
              </a:spcBef>
              <a:spcAft>
                <a:spcPts val="0"/>
              </a:spcAft>
              <a:buSzPts val="1800"/>
              <a:buAutoNum type="arabicPeriod"/>
            </a:pPr>
            <a:r>
              <a:rPr lang="en"/>
              <a:t>Normal User declarations</a:t>
            </a:r>
            <a:endParaRPr/>
          </a:p>
          <a:p>
            <a:pPr indent="-342900" lvl="0" marL="457200" rtl="0" algn="l">
              <a:spcBef>
                <a:spcPts val="0"/>
              </a:spcBef>
              <a:spcAft>
                <a:spcPts val="0"/>
              </a:spcAft>
              <a:buSzPts val="1800"/>
              <a:buAutoNum type="arabicPeriod"/>
            </a:pPr>
            <a:r>
              <a:rPr lang="en"/>
              <a:t>"Encapsulation Context" (Safely Ignore - might affect iframes)</a:t>
            </a:r>
            <a:endParaRPr/>
          </a:p>
          <a:p>
            <a:pPr indent="-342900" lvl="0" marL="457200" rtl="0" algn="l">
              <a:spcBef>
                <a:spcPts val="0"/>
              </a:spcBef>
              <a:spcAft>
                <a:spcPts val="0"/>
              </a:spcAft>
              <a:buSzPts val="1800"/>
              <a:buAutoNum type="arabicPeriod"/>
            </a:pPr>
            <a:r>
              <a:rPr lang="en"/>
              <a:t>Specificity</a:t>
            </a:r>
            <a:endParaRPr/>
          </a:p>
          <a:p>
            <a:pPr indent="-342900" lvl="0" marL="457200" rtl="0" algn="l">
              <a:spcBef>
                <a:spcPts val="0"/>
              </a:spcBef>
              <a:spcAft>
                <a:spcPts val="0"/>
              </a:spcAft>
              <a:buSzPts val="1800"/>
              <a:buAutoNum type="arabicPeriod"/>
            </a:pPr>
            <a:r>
              <a:rPr lang="en"/>
              <a:t>Order of Appearance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- 6. Specificity</a:t>
            </a:r>
            <a:endParaRPr/>
          </a:p>
        </p:txBody>
      </p:sp>
      <p:sp>
        <p:nvSpPr>
          <p:cNvPr id="317" name="Google Shape;317;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more </a:t>
            </a:r>
            <a:r>
              <a:rPr i="1" lang="en"/>
              <a:t>specific</a:t>
            </a:r>
            <a:r>
              <a:rPr lang="en"/>
              <a:t> a </a:t>
            </a:r>
            <a:r>
              <a:rPr i="1" lang="en"/>
              <a:t>selector</a:t>
            </a:r>
            <a:r>
              <a:rPr lang="en"/>
              <a:t> the more important the rule/declaration</a:t>
            </a:r>
            <a:endParaRPr/>
          </a:p>
          <a:p>
            <a:pPr indent="-342900" lvl="0" marL="457200" rtl="0" algn="l">
              <a:spcBef>
                <a:spcPts val="0"/>
              </a:spcBef>
              <a:spcAft>
                <a:spcPts val="0"/>
              </a:spcAft>
              <a:buSzPts val="1800"/>
              <a:buChar char="●"/>
            </a:pPr>
            <a:r>
              <a:rPr lang="en"/>
              <a:t>The more specific selector's rules get applied </a:t>
            </a:r>
            <a:r>
              <a:rPr i="1" lang="en"/>
              <a:t>last </a:t>
            </a:r>
            <a:r>
              <a:rPr lang="en"/>
              <a:t>and thus are the most likely to show up</a:t>
            </a:r>
            <a:endParaRPr/>
          </a:p>
          <a:p>
            <a:pPr indent="-342900" lvl="0" marL="457200" rtl="0" algn="l">
              <a:spcBef>
                <a:spcPts val="0"/>
              </a:spcBef>
              <a:spcAft>
                <a:spcPts val="0"/>
              </a:spcAft>
              <a:buSzPts val="1800"/>
              <a:buChar char="●"/>
            </a:pPr>
            <a:r>
              <a:rPr lang="en"/>
              <a:t>Style attributes directly on html elements have highest specificity (effectively author origin in the cascade)</a:t>
            </a:r>
            <a:endParaRPr/>
          </a:p>
          <a:p>
            <a:pPr indent="-342900" lvl="0" marL="457200" rtl="0" algn="l">
              <a:spcBef>
                <a:spcPts val="0"/>
              </a:spcBef>
              <a:spcAft>
                <a:spcPts val="0"/>
              </a:spcAft>
              <a:buSzPts val="1800"/>
              <a:buChar char="●"/>
            </a:pPr>
            <a:r>
              <a:rPr lang="en"/>
              <a:t>Selectors separated by commas are multiple different </a:t>
            </a:r>
            <a:r>
              <a:rPr lang="en"/>
              <a:t>selectors</a:t>
            </a:r>
            <a:r>
              <a:rPr lang="en"/>
              <a:t> and each have their own specificity</a:t>
            </a:r>
            <a:endParaRPr/>
          </a:p>
          <a:p>
            <a:pPr indent="0" lvl="0" marL="0" rtl="0" algn="l">
              <a:spcBef>
                <a:spcPts val="1200"/>
              </a:spcBef>
              <a:spcAft>
                <a:spcPts val="1200"/>
              </a:spcAft>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Cascade - 6. Specificity Calculation</a:t>
            </a:r>
            <a:endParaRPr/>
          </a:p>
        </p:txBody>
      </p:sp>
      <p:sp>
        <p:nvSpPr>
          <p:cNvPr id="323" name="Google Shape;323;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457200" rtl="0" algn="l">
              <a:spcBef>
                <a:spcPts val="1400"/>
              </a:spcBef>
              <a:spcAft>
                <a:spcPts val="0"/>
              </a:spcAft>
              <a:buClr>
                <a:schemeClr val="dk1"/>
              </a:buClr>
              <a:buSzPts val="1100"/>
              <a:buFont typeface="Arial"/>
              <a:buNone/>
            </a:pPr>
            <a:r>
              <a:rPr lang="en"/>
              <a:t>A selector’s specificity is calculated for a given element as follows:</a:t>
            </a:r>
            <a:endParaRPr/>
          </a:p>
          <a:p>
            <a:pPr indent="-298450" lvl="0" marL="914400" rtl="0" algn="l">
              <a:spcBef>
                <a:spcPts val="1400"/>
              </a:spcBef>
              <a:spcAft>
                <a:spcPts val="0"/>
              </a:spcAft>
              <a:buClr>
                <a:schemeClr val="dk1"/>
              </a:buClr>
              <a:buSzPts val="1100"/>
              <a:buChar char="●"/>
            </a:pPr>
            <a:r>
              <a:rPr lang="en"/>
              <a:t>count the number of ID selectors in the selector (= A)</a:t>
            </a:r>
            <a:endParaRPr/>
          </a:p>
          <a:p>
            <a:pPr indent="-298450" lvl="0" marL="914400" rtl="0" algn="l">
              <a:spcBef>
                <a:spcPts val="0"/>
              </a:spcBef>
              <a:spcAft>
                <a:spcPts val="0"/>
              </a:spcAft>
              <a:buClr>
                <a:schemeClr val="dk1"/>
              </a:buClr>
              <a:buSzPts val="1100"/>
              <a:buChar char="●"/>
            </a:pPr>
            <a:r>
              <a:rPr lang="en"/>
              <a:t>count the number of class selectors, attributes selectors, and pseudo-classes in the selector (= B)</a:t>
            </a:r>
            <a:endParaRPr/>
          </a:p>
          <a:p>
            <a:pPr indent="-298450" lvl="0" marL="914400" rtl="0" algn="l">
              <a:spcBef>
                <a:spcPts val="0"/>
              </a:spcBef>
              <a:spcAft>
                <a:spcPts val="0"/>
              </a:spcAft>
              <a:buClr>
                <a:schemeClr val="dk1"/>
              </a:buClr>
              <a:buSzPts val="1100"/>
              <a:buChar char="●"/>
            </a:pPr>
            <a:r>
              <a:rPr lang="en"/>
              <a:t>count the number of type selectors and pseudo-elements in the selector (= C)</a:t>
            </a:r>
            <a:endParaRPr/>
          </a:p>
          <a:p>
            <a:pPr indent="-298450" lvl="0" marL="914400" rtl="0" algn="l">
              <a:spcBef>
                <a:spcPts val="0"/>
              </a:spcBef>
              <a:spcAft>
                <a:spcPts val="0"/>
              </a:spcAft>
              <a:buClr>
                <a:schemeClr val="dk1"/>
              </a:buClr>
              <a:buSzPts val="1100"/>
              <a:buChar char="●"/>
            </a:pPr>
            <a:r>
              <a:rPr lang="en"/>
              <a:t>ignore the universal selector</a:t>
            </a:r>
            <a:endParaRPr/>
          </a:p>
          <a:p>
            <a:pPr indent="0" lvl="0" marL="0" rtl="0" algn="l">
              <a:spcBef>
                <a:spcPts val="1400"/>
              </a:spcBef>
              <a:spcAft>
                <a:spcPts val="1200"/>
              </a:spcAft>
              <a:buNone/>
            </a:pPr>
            <a:r>
              <a:rPr lang="en"/>
              <a:t>This gives each selector a specificity of three numbers (A, B, C). Sorted by A then B then C and if all numbers match then the selectors have the same specificity and the next step in the cascade, ordering, is used to determine what is applied.</a:t>
            </a:r>
            <a:endParaRPr/>
          </a:p>
        </p:txBody>
      </p:sp>
      <p:cxnSp>
        <p:nvCxnSpPr>
          <p:cNvPr id="324" name="Google Shape;324;p46"/>
          <p:cNvCxnSpPr/>
          <p:nvPr/>
        </p:nvCxnSpPr>
        <p:spPr>
          <a:xfrm>
            <a:off x="610975" y="1228675"/>
            <a:ext cx="0" cy="2246400"/>
          </a:xfrm>
          <a:prstGeom prst="straightConnector1">
            <a:avLst/>
          </a:prstGeom>
          <a:noFill/>
          <a:ln cap="flat" cmpd="sng" w="76200">
            <a:solidFill>
              <a:srgbClr val="B7B7B7"/>
            </a:solidFill>
            <a:prstDash val="solid"/>
            <a:round/>
            <a:headEnd len="med" w="med" type="none"/>
            <a:tailEnd len="med" w="med" type="none"/>
          </a:ln>
        </p:spPr>
      </p:cxn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Cascade - 6. Specificity Counting Example</a:t>
            </a:r>
            <a:endParaRPr/>
          </a:p>
          <a:p>
            <a:pPr indent="0" lvl="0" marL="0" rtl="0" algn="l">
              <a:spcBef>
                <a:spcPts val="0"/>
              </a:spcBef>
              <a:spcAft>
                <a:spcPts val="0"/>
              </a:spcAft>
              <a:buNone/>
            </a:pPr>
            <a:r>
              <a:t/>
            </a:r>
            <a:endParaRPr/>
          </a:p>
        </p:txBody>
      </p:sp>
      <p:sp>
        <p:nvSpPr>
          <p:cNvPr id="330" name="Google Shape;330;p47"/>
          <p:cNvSpPr txBox="1"/>
          <p:nvPr>
            <p:ph idx="1" type="body"/>
          </p:nvPr>
        </p:nvSpPr>
        <p:spPr>
          <a:xfrm>
            <a:off x="311700" y="1152475"/>
            <a:ext cx="27951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 = (0, 0, 1)</a:t>
            </a:r>
            <a:endParaRPr/>
          </a:p>
          <a:p>
            <a:pPr indent="0" lvl="0" marL="0" rtl="0" algn="l">
              <a:spcBef>
                <a:spcPts val="1200"/>
              </a:spcBef>
              <a:spcAft>
                <a:spcPts val="0"/>
              </a:spcAft>
              <a:buNone/>
            </a:pPr>
            <a:r>
              <a:rPr lang="en"/>
              <a:t>div = (0, 0, 1)</a:t>
            </a:r>
            <a:endParaRPr/>
          </a:p>
          <a:p>
            <a:pPr indent="0" lvl="0" marL="0" rtl="0" algn="l">
              <a:spcBef>
                <a:spcPts val="1200"/>
              </a:spcBef>
              <a:spcAft>
                <a:spcPts val="0"/>
              </a:spcAft>
              <a:buNone/>
            </a:pPr>
            <a:r>
              <a:rPr lang="en"/>
              <a:t>div p = (0, 0, 2)</a:t>
            </a:r>
            <a:endParaRPr/>
          </a:p>
          <a:p>
            <a:pPr indent="0" lvl="0" marL="0" rtl="0" algn="l">
              <a:spcBef>
                <a:spcPts val="1200"/>
              </a:spcBef>
              <a:spcAft>
                <a:spcPts val="0"/>
              </a:spcAft>
              <a:buNone/>
            </a:pPr>
            <a:r>
              <a:rPr lang="en"/>
              <a:t>#one = (1, 0, 0)</a:t>
            </a:r>
            <a:endParaRPr/>
          </a:p>
          <a:p>
            <a:pPr indent="0" lvl="0" marL="0" rtl="0" algn="l">
              <a:spcBef>
                <a:spcPts val="1200"/>
              </a:spcBef>
              <a:spcAft>
                <a:spcPts val="0"/>
              </a:spcAft>
              <a:buNone/>
            </a:pPr>
            <a:r>
              <a:rPr lang="en"/>
              <a:t>div.someClass = (0, 1, 1)</a:t>
            </a:r>
            <a:endParaRPr/>
          </a:p>
          <a:p>
            <a:pPr indent="0" lvl="0" marL="0" rtl="0" algn="l">
              <a:spcBef>
                <a:spcPts val="1200"/>
              </a:spcBef>
              <a:spcAft>
                <a:spcPts val="1200"/>
              </a:spcAft>
              <a:buNone/>
            </a:pPr>
            <a:r>
              <a:rPr lang="en"/>
              <a:t>a:visited = (0, 1, 1)</a:t>
            </a:r>
            <a:endParaRPr/>
          </a:p>
        </p:txBody>
      </p:sp>
      <p:sp>
        <p:nvSpPr>
          <p:cNvPr id="331" name="Google Shape;331;p47"/>
          <p:cNvSpPr txBox="1"/>
          <p:nvPr>
            <p:ph idx="1" type="body"/>
          </p:nvPr>
        </p:nvSpPr>
        <p:spPr>
          <a:xfrm>
            <a:off x="3750675" y="1152475"/>
            <a:ext cx="51900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Ranked:</a:t>
            </a:r>
            <a:endParaRPr/>
          </a:p>
          <a:p>
            <a:pPr indent="0" lvl="0" marL="0" rtl="0" algn="l">
              <a:spcBef>
                <a:spcPts val="1200"/>
              </a:spcBef>
              <a:spcAft>
                <a:spcPts val="0"/>
              </a:spcAft>
              <a:buNone/>
            </a:pPr>
            <a:r>
              <a:rPr lang="en"/>
              <a:t>#one = (1, 0, 0)</a:t>
            </a:r>
            <a:endParaRPr/>
          </a:p>
          <a:p>
            <a:pPr indent="0" lvl="0" marL="0" rtl="0" algn="l">
              <a:spcBef>
                <a:spcPts val="1200"/>
              </a:spcBef>
              <a:spcAft>
                <a:spcPts val="0"/>
              </a:spcAft>
              <a:buClr>
                <a:schemeClr val="dk1"/>
              </a:buClr>
              <a:buSzPts val="1100"/>
              <a:buFont typeface="Arial"/>
              <a:buNone/>
            </a:pPr>
            <a:r>
              <a:rPr lang="en"/>
              <a:t>div.someClass = (0, 1, 1) tied a:visited = (0, 1, 1)</a:t>
            </a:r>
            <a:endParaRPr/>
          </a:p>
          <a:p>
            <a:pPr indent="0" lvl="0" marL="0" rtl="0" algn="l">
              <a:spcBef>
                <a:spcPts val="1200"/>
              </a:spcBef>
              <a:spcAft>
                <a:spcPts val="0"/>
              </a:spcAft>
              <a:buClr>
                <a:schemeClr val="dk1"/>
              </a:buClr>
              <a:buSzPts val="1100"/>
              <a:buFont typeface="Arial"/>
              <a:buNone/>
            </a:pPr>
            <a:r>
              <a:rPr lang="en"/>
              <a:t>div p = (0, 0, 2)</a:t>
            </a:r>
            <a:endParaRPr/>
          </a:p>
          <a:p>
            <a:pPr indent="0" lvl="0" marL="0" rtl="0" algn="l">
              <a:spcBef>
                <a:spcPts val="1200"/>
              </a:spcBef>
              <a:spcAft>
                <a:spcPts val="0"/>
              </a:spcAft>
              <a:buNone/>
            </a:pPr>
            <a:r>
              <a:rPr lang="en"/>
              <a:t>p = (0, 0, 1) tied div = (0, 0, 1)</a:t>
            </a:r>
            <a:endParaRPr/>
          </a:p>
          <a:p>
            <a:pPr indent="0" lvl="0" marL="0" rtl="0" algn="l">
              <a:spcBef>
                <a:spcPts val="1200"/>
              </a:spcBef>
              <a:spcAft>
                <a:spcPts val="1200"/>
              </a:spcAft>
              <a:buNone/>
            </a:pPr>
            <a:r>
              <a:rPr lang="en"/>
              <a:t>Sidenote: (0, 1, 0) is higher than (0, 0, 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1"/>
                                        </p:tgtEl>
                                        <p:attrNameLst>
                                          <p:attrName>style.visibility</p:attrName>
                                        </p:attrNameLst>
                                      </p:cBhvr>
                                      <p:to>
                                        <p:strVal val="visible"/>
                                      </p:to>
                                    </p:set>
                                    <p:animEffect filter="fade" transition="in">
                                      <p:cBhvr>
                                        <p:cTn dur="1000"/>
                                        <p:tgtEl>
                                          <p:spTgt spid="3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- 6. Specificity Example</a:t>
            </a:r>
            <a:endParaRPr/>
          </a:p>
        </p:txBody>
      </p:sp>
      <p:sp>
        <p:nvSpPr>
          <p:cNvPr id="337" name="Google Shape;337;p48"/>
          <p:cNvSpPr txBox="1"/>
          <p:nvPr>
            <p:ph idx="1" type="body"/>
          </p:nvPr>
        </p:nvSpPr>
        <p:spPr>
          <a:xfrm>
            <a:off x="311700" y="1152475"/>
            <a:ext cx="4825200" cy="1199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&lt;div id="main" class="container"&gt;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&lt;h1 class="a-class"&gt;A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&lt;h1&gt;Another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p:txBody>
      </p:sp>
      <p:sp>
        <p:nvSpPr>
          <p:cNvPr id="338" name="Google Shape;338;p48"/>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body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(0, 0, 1)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h1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border: 10px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339" name="Google Shape;339;p48"/>
          <p:cNvCxnSpPr/>
          <p:nvPr/>
        </p:nvCxnSpPr>
        <p:spPr>
          <a:xfrm>
            <a:off x="412975" y="2488975"/>
            <a:ext cx="4685400" cy="0"/>
          </a:xfrm>
          <a:prstGeom prst="straightConnector1">
            <a:avLst/>
          </a:prstGeom>
          <a:noFill/>
          <a:ln cap="flat" cmpd="sng" w="9525">
            <a:solidFill>
              <a:schemeClr val="dk2"/>
            </a:solidFill>
            <a:prstDash val="solid"/>
            <a:round/>
            <a:headEnd len="med" w="med" type="none"/>
            <a:tailEnd len="med" w="med" type="none"/>
          </a:ln>
        </p:spPr>
      </p:cxnSp>
      <p:pic>
        <p:nvPicPr>
          <p:cNvPr id="340" name="Google Shape;340;p48"/>
          <p:cNvPicPr preferRelativeResize="0"/>
          <p:nvPr/>
        </p:nvPicPr>
        <p:blipFill rotWithShape="1">
          <a:blip r:embed="rId3">
            <a:alphaModFix/>
          </a:blip>
          <a:srcRect b="74341" l="0" r="49489" t="0"/>
          <a:stretch/>
        </p:blipFill>
        <p:spPr>
          <a:xfrm>
            <a:off x="4428000" y="2625775"/>
            <a:ext cx="3791276" cy="1569051"/>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- 6. Specificity Example</a:t>
            </a:r>
            <a:endParaRPr/>
          </a:p>
        </p:txBody>
      </p:sp>
      <p:sp>
        <p:nvSpPr>
          <p:cNvPr id="346" name="Google Shape;346;p49"/>
          <p:cNvSpPr txBox="1"/>
          <p:nvPr>
            <p:ph idx="1" type="body"/>
          </p:nvPr>
        </p:nvSpPr>
        <p:spPr>
          <a:xfrm>
            <a:off x="311700" y="1152475"/>
            <a:ext cx="4825200" cy="1199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&lt;div id="main" class="container"&gt;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&lt;h1 class="a-class"&gt;A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&lt;h1&gt;Another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p:txBody>
      </p:sp>
      <p:sp>
        <p:nvSpPr>
          <p:cNvPr id="347" name="Google Shape;347;p49"/>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body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(0, 0, 1)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h1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border: 10px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(0, 1, 0)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.a-class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border: 10px dashed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348" name="Google Shape;348;p49"/>
          <p:cNvCxnSpPr/>
          <p:nvPr/>
        </p:nvCxnSpPr>
        <p:spPr>
          <a:xfrm>
            <a:off x="412975" y="2488975"/>
            <a:ext cx="4685400" cy="0"/>
          </a:xfrm>
          <a:prstGeom prst="straightConnector1">
            <a:avLst/>
          </a:prstGeom>
          <a:noFill/>
          <a:ln cap="flat" cmpd="sng" w="9525">
            <a:solidFill>
              <a:schemeClr val="dk2"/>
            </a:solidFill>
            <a:prstDash val="solid"/>
            <a:round/>
            <a:headEnd len="med" w="med" type="none"/>
            <a:tailEnd len="med" w="med" type="none"/>
          </a:ln>
        </p:spPr>
      </p:cxnSp>
      <p:pic>
        <p:nvPicPr>
          <p:cNvPr id="349" name="Google Shape;349;p49"/>
          <p:cNvPicPr preferRelativeResize="0"/>
          <p:nvPr/>
        </p:nvPicPr>
        <p:blipFill rotWithShape="1">
          <a:blip r:embed="rId3">
            <a:alphaModFix/>
          </a:blip>
          <a:srcRect b="73533" l="0" r="47075" t="0"/>
          <a:stretch/>
        </p:blipFill>
        <p:spPr>
          <a:xfrm>
            <a:off x="4076325" y="2931238"/>
            <a:ext cx="4128949" cy="1682224"/>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- 6. Specificity Example</a:t>
            </a:r>
            <a:endParaRPr/>
          </a:p>
        </p:txBody>
      </p:sp>
      <p:sp>
        <p:nvSpPr>
          <p:cNvPr id="355" name="Google Shape;355;p50"/>
          <p:cNvSpPr txBox="1"/>
          <p:nvPr>
            <p:ph idx="1" type="body"/>
          </p:nvPr>
        </p:nvSpPr>
        <p:spPr>
          <a:xfrm>
            <a:off x="311700" y="1152475"/>
            <a:ext cx="4825200" cy="1199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&lt;div id="main" class="container"&gt;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&lt;h1 class="a-class"&gt;A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&lt;h1&gt;Another header&lt;/h1&gt;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p:txBody>
      </p:sp>
      <p:sp>
        <p:nvSpPr>
          <p:cNvPr id="356" name="Google Shape;356;p50"/>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body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(1, 1, 2)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div#main &gt; h1.a-class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(0, 0, 1)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h1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border: 10px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357" name="Google Shape;357;p50"/>
          <p:cNvCxnSpPr/>
          <p:nvPr/>
        </p:nvCxnSpPr>
        <p:spPr>
          <a:xfrm>
            <a:off x="412975" y="2488975"/>
            <a:ext cx="4685400" cy="0"/>
          </a:xfrm>
          <a:prstGeom prst="straightConnector1">
            <a:avLst/>
          </a:prstGeom>
          <a:noFill/>
          <a:ln cap="flat" cmpd="sng" w="9525">
            <a:solidFill>
              <a:schemeClr val="dk2"/>
            </a:solidFill>
            <a:prstDash val="solid"/>
            <a:round/>
            <a:headEnd len="med" w="med" type="none"/>
            <a:tailEnd len="med" w="med" type="none"/>
          </a:ln>
        </p:spPr>
      </p:cxnSp>
      <p:sp>
        <p:nvSpPr>
          <p:cNvPr id="358" name="Google Shape;358;p50"/>
          <p:cNvSpPr txBox="1"/>
          <p:nvPr>
            <p:ph idx="1" type="body"/>
          </p:nvPr>
        </p:nvSpPr>
        <p:spPr>
          <a:xfrm>
            <a:off x="3324325"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(0, 1, 0)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.a-class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border: 10px dashed black;</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t/>
            </a:r>
            <a:endParaRPr sz="1195">
              <a:latin typeface="Courier New"/>
              <a:ea typeface="Courier New"/>
              <a:cs typeface="Courier New"/>
              <a:sym typeface="Courier New"/>
            </a:endParaRPr>
          </a:p>
        </p:txBody>
      </p:sp>
      <p:pic>
        <p:nvPicPr>
          <p:cNvPr id="359" name="Google Shape;359;p50"/>
          <p:cNvPicPr preferRelativeResize="0"/>
          <p:nvPr/>
        </p:nvPicPr>
        <p:blipFill rotWithShape="1">
          <a:blip r:embed="rId3">
            <a:alphaModFix/>
          </a:blip>
          <a:srcRect b="76675" l="0" r="50000" t="0"/>
          <a:stretch/>
        </p:blipFill>
        <p:spPr>
          <a:xfrm>
            <a:off x="4572000" y="3451425"/>
            <a:ext cx="4003526" cy="1521525"/>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Cascade - 7. CSS Ordering on HTML Page</a:t>
            </a:r>
            <a:endParaRPr/>
          </a:p>
        </p:txBody>
      </p:sp>
      <p:sp>
        <p:nvSpPr>
          <p:cNvPr id="365" name="Google Shape;365;p51"/>
          <p:cNvSpPr txBox="1"/>
          <p:nvPr>
            <p:ph idx="1" type="body"/>
          </p:nvPr>
        </p:nvSpPr>
        <p:spPr>
          <a:xfrm>
            <a:off x="311700" y="1152475"/>
            <a:ext cx="4644900" cy="2191200"/>
          </a:xfrm>
          <a:prstGeom prst="rect">
            <a:avLst/>
          </a:prstGeom>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&lt;!DOCTYPE html&gt;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&lt;html&gt;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    &lt;head&gt;</a:t>
            </a:r>
            <a:endParaRPr sz="1250">
              <a:latin typeface="Courier New"/>
              <a:ea typeface="Courier New"/>
              <a:cs typeface="Courier New"/>
              <a:sym typeface="Courier New"/>
            </a:endParaRPr>
          </a:p>
          <a:p>
            <a:pPr indent="0" lvl="0" marL="0" rtl="0" algn="l">
              <a:lnSpc>
                <a:spcPct val="95000"/>
              </a:lnSpc>
              <a:spcBef>
                <a:spcPts val="0"/>
              </a:spcBef>
              <a:spcAft>
                <a:spcPts val="0"/>
              </a:spcAft>
              <a:buSzPts val="275"/>
              <a:buNone/>
            </a:pPr>
            <a:r>
              <a:rPr lang="en" sz="1250">
                <a:latin typeface="Courier New"/>
                <a:ea typeface="Courier New"/>
                <a:cs typeface="Courier New"/>
                <a:sym typeface="Courier New"/>
              </a:rPr>
              <a:t>   	 &lt;link rel="stylesheet" href="first.css"&gt;</a:t>
            </a:r>
            <a:endParaRPr sz="1250">
              <a:latin typeface="Courier New"/>
              <a:ea typeface="Courier New"/>
              <a:cs typeface="Courier New"/>
              <a:sym typeface="Courier New"/>
            </a:endParaRPr>
          </a:p>
          <a:p>
            <a:pPr indent="0" lvl="0" marL="0" rtl="0" algn="l">
              <a:lnSpc>
                <a:spcPct val="95000"/>
              </a:lnSpc>
              <a:spcBef>
                <a:spcPts val="0"/>
              </a:spcBef>
              <a:spcAft>
                <a:spcPts val="0"/>
              </a:spcAft>
              <a:buSzPts val="275"/>
              <a:buNone/>
            </a:pPr>
            <a:r>
              <a:rPr lang="en" sz="1250">
                <a:latin typeface="Courier New"/>
                <a:ea typeface="Courier New"/>
                <a:cs typeface="Courier New"/>
                <a:sym typeface="Courier New"/>
              </a:rPr>
              <a:t>	 </a:t>
            </a:r>
            <a:r>
              <a:rPr lang="en" sz="1250">
                <a:latin typeface="Courier New"/>
                <a:ea typeface="Courier New"/>
                <a:cs typeface="Courier New"/>
                <a:sym typeface="Courier New"/>
              </a:rPr>
              <a:t>&lt;link rel="stylesheet" href="second.css"&gt;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     &lt;/head&gt;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&lt;body&gt;</a:t>
            </a:r>
            <a:endParaRPr sz="1250">
              <a:latin typeface="Courier New"/>
              <a:ea typeface="Courier New"/>
              <a:cs typeface="Courier New"/>
              <a:sym typeface="Courier New"/>
            </a:endParaRPr>
          </a:p>
          <a:p>
            <a:pPr indent="0" lvl="0" marL="0" rtl="0" algn="l">
              <a:lnSpc>
                <a:spcPct val="95000"/>
              </a:lnSpc>
              <a:spcBef>
                <a:spcPts val="0"/>
              </a:spcBef>
              <a:spcAft>
                <a:spcPts val="0"/>
              </a:spcAft>
              <a:buSzPts val="275"/>
              <a:buNone/>
            </a:pPr>
            <a:r>
              <a:rPr lang="en" sz="1250">
                <a:latin typeface="Courier New"/>
                <a:ea typeface="Courier New"/>
                <a:cs typeface="Courier New"/>
                <a:sym typeface="Courier New"/>
              </a:rPr>
              <a:t>    &lt;h1&gt;An element!&lt;/h1&gt;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    &lt;link rel="stylesheet" href="third.css"&gt;</a:t>
            </a:r>
            <a:endParaRPr sz="1250">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275"/>
              <a:buFont typeface="Arial"/>
              <a:buNone/>
            </a:pPr>
            <a:r>
              <a:rPr lang="en" sz="1250">
                <a:latin typeface="Courier New"/>
                <a:ea typeface="Courier New"/>
                <a:cs typeface="Courier New"/>
                <a:sym typeface="Courier New"/>
              </a:rPr>
              <a:t>&lt;/body&gt;</a:t>
            </a:r>
            <a:endParaRPr sz="1250">
              <a:latin typeface="Courier New"/>
              <a:ea typeface="Courier New"/>
              <a:cs typeface="Courier New"/>
              <a:sym typeface="Courier New"/>
            </a:endParaRPr>
          </a:p>
          <a:p>
            <a:pPr indent="0" lvl="0" marL="0" rtl="0" algn="l">
              <a:lnSpc>
                <a:spcPct val="95000"/>
              </a:lnSpc>
              <a:spcBef>
                <a:spcPts val="0"/>
              </a:spcBef>
              <a:spcAft>
                <a:spcPts val="0"/>
              </a:spcAft>
              <a:buSzPts val="275"/>
              <a:buNone/>
            </a:pPr>
            <a:r>
              <a:rPr lang="en" sz="1250">
                <a:latin typeface="Courier New"/>
                <a:ea typeface="Courier New"/>
                <a:cs typeface="Courier New"/>
                <a:sym typeface="Courier New"/>
              </a:rPr>
              <a:t>&lt;/html&gt;</a:t>
            </a:r>
            <a:endParaRPr sz="1250">
              <a:latin typeface="Courier New"/>
              <a:ea typeface="Courier New"/>
              <a:cs typeface="Courier New"/>
              <a:sym typeface="Courier New"/>
            </a:endParaRPr>
          </a:p>
        </p:txBody>
      </p:sp>
      <p:sp>
        <p:nvSpPr>
          <p:cNvPr id="366" name="Google Shape;366;p51"/>
          <p:cNvSpPr txBox="1"/>
          <p:nvPr/>
        </p:nvSpPr>
        <p:spPr>
          <a:xfrm>
            <a:off x="323625" y="3471300"/>
            <a:ext cx="2184900" cy="10467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first.css */</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h1 {</a:t>
            </a:r>
            <a:endParaRPr>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
                <a:latin typeface="Courier New"/>
                <a:ea typeface="Courier New"/>
                <a:cs typeface="Courier New"/>
                <a:sym typeface="Courier New"/>
              </a:rPr>
              <a:t>    color: red;</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
        <p:nvSpPr>
          <p:cNvPr id="367" name="Google Shape;367;p51"/>
          <p:cNvSpPr txBox="1"/>
          <p:nvPr/>
        </p:nvSpPr>
        <p:spPr>
          <a:xfrm>
            <a:off x="2703900" y="3478425"/>
            <a:ext cx="2252700" cy="10467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second.css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h1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purple;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
        <p:nvSpPr>
          <p:cNvPr id="368" name="Google Shape;368;p51"/>
          <p:cNvSpPr txBox="1"/>
          <p:nvPr/>
        </p:nvSpPr>
        <p:spPr>
          <a:xfrm>
            <a:off x="5108925" y="1152475"/>
            <a:ext cx="2550600" cy="10467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third.css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h1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color: pink;</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pic>
        <p:nvPicPr>
          <p:cNvPr id="369" name="Google Shape;369;p51"/>
          <p:cNvPicPr preferRelativeResize="0"/>
          <p:nvPr/>
        </p:nvPicPr>
        <p:blipFill rotWithShape="1">
          <a:blip r:embed="rId3">
            <a:alphaModFix/>
          </a:blip>
          <a:srcRect b="77604" l="0" r="82665" t="0"/>
          <a:stretch/>
        </p:blipFill>
        <p:spPr>
          <a:xfrm>
            <a:off x="5131450" y="2684525"/>
            <a:ext cx="1585099" cy="659150"/>
          </a:xfrm>
          <a:prstGeom prst="rect">
            <a:avLst/>
          </a:prstGeom>
          <a:noFill/>
          <a:ln cap="flat" cmpd="sng" w="9525">
            <a:solidFill>
              <a:schemeClr val="dk2"/>
            </a:solidFill>
            <a:prstDash val="solid"/>
            <a:round/>
            <a:headEnd len="sm" w="sm" type="none"/>
            <a:tailEnd len="sm" w="sm" type="none"/>
          </a:ln>
        </p:spPr>
      </p:pic>
      <p:sp>
        <p:nvSpPr>
          <p:cNvPr id="370" name="Google Shape;370;p51"/>
          <p:cNvSpPr txBox="1"/>
          <p:nvPr/>
        </p:nvSpPr>
        <p:spPr>
          <a:xfrm>
            <a:off x="5056375" y="2284325"/>
            <a:ext cx="2252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Output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1000"/>
                                        <p:tgtEl>
                                          <p:spTgt spid="369"/>
                                        </p:tgtEl>
                                      </p:cBhvr>
                                    </p:animEffect>
                                  </p:childTnLst>
                                </p:cTn>
                              </p:par>
                              <p:par>
                                <p:cTn fill="hold" nodeType="with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1000"/>
                                        <p:tgtEl>
                                          <p:spTgt spid="3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Sidebar: Request for Comments (RFCs)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 way to standardize a syntax or protocol with respect to the "internet"</a:t>
            </a:r>
            <a:endParaRPr/>
          </a:p>
          <a:p>
            <a:pPr indent="-317500" lvl="1" marL="914400" rtl="0" algn="l">
              <a:spcBef>
                <a:spcPts val="0"/>
              </a:spcBef>
              <a:spcAft>
                <a:spcPts val="0"/>
              </a:spcAft>
              <a:buSzPts val="1400"/>
              <a:buChar char="○"/>
            </a:pPr>
            <a:r>
              <a:rPr lang="en"/>
              <a:t>Anyone can make a proposal</a:t>
            </a:r>
            <a:endParaRPr/>
          </a:p>
          <a:p>
            <a:pPr indent="-317500" lvl="1" marL="914400" rtl="0" algn="l">
              <a:spcBef>
                <a:spcPts val="0"/>
              </a:spcBef>
              <a:spcAft>
                <a:spcPts val="0"/>
              </a:spcAft>
              <a:buSzPts val="1400"/>
              <a:buChar char="○"/>
            </a:pPr>
            <a:r>
              <a:rPr lang="en"/>
              <a:t>Anyone can comment</a:t>
            </a:r>
            <a:endParaRPr/>
          </a:p>
          <a:p>
            <a:pPr indent="-342900" lvl="0" marL="457200" rtl="0" algn="l">
              <a:spcBef>
                <a:spcPts val="0"/>
              </a:spcBef>
              <a:spcAft>
                <a:spcPts val="0"/>
              </a:spcAft>
              <a:buSzPts val="1800"/>
              <a:buChar char="●"/>
            </a:pPr>
            <a:r>
              <a:rPr lang="en"/>
              <a:t>Published to the IETF (Internet Engineering Task Force) of the ISOC (Internet Society, a non-profit) aka a different group of people with vested interests that this whole "internet thing" stays working</a:t>
            </a:r>
            <a:endParaRPr/>
          </a:p>
          <a:p>
            <a:pPr indent="-342900" lvl="0" marL="457200" rtl="0" algn="l">
              <a:spcBef>
                <a:spcPts val="0"/>
              </a:spcBef>
              <a:spcAft>
                <a:spcPts val="0"/>
              </a:spcAft>
              <a:buSzPts val="1800"/>
              <a:buChar char="●"/>
            </a:pPr>
            <a:r>
              <a:rPr lang="en"/>
              <a:t>RFCs </a:t>
            </a:r>
            <a:r>
              <a:rPr lang="en"/>
              <a:t>either get revised, go away, or become the standard</a:t>
            </a:r>
            <a:r>
              <a:rPr lang="en"/>
              <a:t>RFCs can be in one of the following states: Informational, Experimental, Best Current Practice, Standards Track, or Historic</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Things to remember in the cascade</a:t>
            </a:r>
            <a:endParaRPr/>
          </a:p>
        </p:txBody>
      </p:sp>
      <p:sp>
        <p:nvSpPr>
          <p:cNvPr id="376" name="Google Shape;376;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!important</a:t>
            </a:r>
            <a:endParaRPr/>
          </a:p>
          <a:p>
            <a:pPr indent="-342900" lvl="0" marL="457200" rtl="0" algn="l">
              <a:spcBef>
                <a:spcPts val="0"/>
              </a:spcBef>
              <a:spcAft>
                <a:spcPts val="0"/>
              </a:spcAft>
              <a:buSzPts val="1800"/>
              <a:buChar char="●"/>
            </a:pPr>
            <a:r>
              <a:rPr lang="en"/>
              <a:t>In-line style attributes on HTML elements</a:t>
            </a:r>
            <a:endParaRPr/>
          </a:p>
          <a:p>
            <a:pPr indent="-342900" lvl="0" marL="457200" rtl="0" algn="l">
              <a:spcBef>
                <a:spcPts val="0"/>
              </a:spcBef>
              <a:spcAft>
                <a:spcPts val="0"/>
              </a:spcAft>
              <a:buSzPts val="1800"/>
              <a:buChar char="●"/>
            </a:pPr>
            <a:r>
              <a:rPr lang="en"/>
              <a:t>JavaScript changing styles after CSS has been applied (not part of the cascade)</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Keep these in mind if you are seeing behavior your don't expect. For example if a rule you wrote isn't being applied the rules might be in the wrong spot or one of these other factors could be causing your rule to not be applied.</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382" name="Google Shape;382;p5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83" name="Google Shape;383;p53"/>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5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Typography</a:t>
            </a:r>
            <a:endParaRPr/>
          </a:p>
        </p:txBody>
      </p:sp>
      <p:sp>
        <p:nvSpPr>
          <p:cNvPr id="389" name="Google Shape;389;p5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Things you can edit:</a:t>
            </a:r>
            <a:endParaRPr/>
          </a:p>
          <a:p>
            <a:pPr indent="-342900" lvl="0" marL="457200" rtl="0" algn="l">
              <a:spcBef>
                <a:spcPts val="1200"/>
              </a:spcBef>
              <a:spcAft>
                <a:spcPts val="0"/>
              </a:spcAft>
              <a:buSzPts val="1800"/>
              <a:buChar char="●"/>
            </a:pPr>
            <a:r>
              <a:rPr lang="en"/>
              <a:t>font-family (Times New Roman vs Arial)</a:t>
            </a:r>
            <a:endParaRPr/>
          </a:p>
          <a:p>
            <a:pPr indent="-317500" lvl="1" marL="914400" rtl="0" algn="l">
              <a:spcBef>
                <a:spcPts val="0"/>
              </a:spcBef>
              <a:spcAft>
                <a:spcPts val="0"/>
              </a:spcAft>
              <a:buSzPts val="1400"/>
              <a:buChar char="○"/>
            </a:pPr>
            <a:r>
              <a:rPr lang="en"/>
              <a:t>Always choose a fallback as not all devices have all fonts</a:t>
            </a:r>
            <a:endParaRPr/>
          </a:p>
          <a:p>
            <a:pPr indent="-317500" lvl="2" marL="1371600" rtl="0" algn="l">
              <a:spcBef>
                <a:spcPts val="0"/>
              </a:spcBef>
              <a:spcAft>
                <a:spcPts val="0"/>
              </a:spcAft>
              <a:buSzPts val="1400"/>
              <a:buChar char="■"/>
            </a:pPr>
            <a:r>
              <a:rPr lang="en"/>
              <a:t>You can specify any font name with "quotes" but if the device visiting doesn't have the same font </a:t>
            </a:r>
            <a:r>
              <a:rPr lang="en"/>
              <a:t>installed</a:t>
            </a:r>
            <a:r>
              <a:rPr lang="en"/>
              <a:t> then it will display in a substituted font</a:t>
            </a:r>
            <a:endParaRPr/>
          </a:p>
          <a:p>
            <a:pPr indent="-342900" lvl="0" marL="457200" rtl="0" algn="l">
              <a:spcBef>
                <a:spcPts val="0"/>
              </a:spcBef>
              <a:spcAft>
                <a:spcPts val="0"/>
              </a:spcAft>
              <a:buSzPts val="1800"/>
              <a:buChar char="●"/>
            </a:pPr>
            <a:r>
              <a:rPr lang="en"/>
              <a:t>You can use @font-face to specify a font that is not "default"/web safe/load from a file or external resource</a:t>
            </a:r>
            <a:endParaRPr/>
          </a:p>
          <a:p>
            <a:pPr indent="-317500" lvl="1" marL="914400" rtl="0" algn="l">
              <a:spcBef>
                <a:spcPts val="0"/>
              </a:spcBef>
              <a:spcAft>
                <a:spcPts val="0"/>
              </a:spcAft>
              <a:buSzPts val="1400"/>
              <a:buChar char="○"/>
            </a:pPr>
            <a:r>
              <a:rPr lang="en" u="sng">
                <a:solidFill>
                  <a:schemeClr val="hlink"/>
                </a:solidFill>
                <a:hlinkClick r:id="rId3"/>
              </a:rPr>
              <a:t>https://fonts.google.com/</a:t>
            </a:r>
            <a:endParaRPr/>
          </a:p>
          <a:p>
            <a:pPr indent="-317500" lvl="1" marL="914400" rtl="0" algn="l">
              <a:spcBef>
                <a:spcPts val="0"/>
              </a:spcBef>
              <a:spcAft>
                <a:spcPts val="0"/>
              </a:spcAft>
              <a:buSzPts val="1400"/>
              <a:buChar char="○"/>
            </a:pPr>
            <a:r>
              <a:rPr lang="en" u="sng">
                <a:solidFill>
                  <a:schemeClr val="hlink"/>
                </a:solidFill>
                <a:hlinkClick r:id="rId4"/>
              </a:rPr>
              <a:t>https://www.fontsquirrel.com/</a:t>
            </a:r>
            <a:endParaRPr/>
          </a:p>
          <a:p>
            <a:pPr indent="-317500" lvl="2" marL="1371600" rtl="0" algn="l">
              <a:spcBef>
                <a:spcPts val="0"/>
              </a:spcBef>
              <a:spcAft>
                <a:spcPts val="0"/>
              </a:spcAft>
              <a:buSzPts val="1400"/>
              <a:buChar char="■"/>
            </a:pPr>
            <a:r>
              <a:rPr lang="en"/>
              <a:t>Licensing is weird/be advised just because you have a font doesn't mean you can put it in your website</a:t>
            </a:r>
            <a:endParaRPr/>
          </a:p>
          <a:p>
            <a:pPr indent="-317500" lvl="1" marL="914400" rtl="0" algn="l">
              <a:spcBef>
                <a:spcPts val="0"/>
              </a:spcBef>
              <a:spcAft>
                <a:spcPts val="0"/>
              </a:spcAft>
              <a:buSzPts val="1400"/>
              <a:buChar char="○"/>
            </a:pPr>
            <a:r>
              <a:rPr lang="en"/>
              <a:t>Can also just specify serif or sans-serif if you don't care</a:t>
            </a:r>
            <a:endParaRPr/>
          </a:p>
          <a:p>
            <a:pPr indent="0" lvl="0" marL="0" rtl="0" algn="l">
              <a:spcBef>
                <a:spcPts val="1200"/>
              </a:spcBef>
              <a:spcAft>
                <a:spcPts val="1200"/>
              </a:spcAft>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Typography</a:t>
            </a:r>
            <a:endParaRPr/>
          </a:p>
        </p:txBody>
      </p:sp>
      <p:sp>
        <p:nvSpPr>
          <p:cNvPr id="395" name="Google Shape;395;p5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317182" lvl="0" marL="457200" rtl="0" algn="l">
              <a:spcBef>
                <a:spcPts val="0"/>
              </a:spcBef>
              <a:spcAft>
                <a:spcPts val="0"/>
              </a:spcAft>
              <a:buSzPct val="100000"/>
              <a:buChar char="●"/>
            </a:pPr>
            <a:r>
              <a:rPr lang="en"/>
              <a:t>font-size (more on this later)</a:t>
            </a:r>
            <a:endParaRPr/>
          </a:p>
          <a:p>
            <a:pPr indent="-317182" lvl="0" marL="457200" rtl="0" algn="l">
              <a:spcBef>
                <a:spcPts val="0"/>
              </a:spcBef>
              <a:spcAft>
                <a:spcPts val="0"/>
              </a:spcAft>
              <a:buSzPct val="100000"/>
              <a:buChar char="●"/>
            </a:pPr>
            <a:r>
              <a:rPr lang="en"/>
              <a:t>font-weight (light vs normal vs bold but specified as a number that is a multiple of 100 up to 900)</a:t>
            </a:r>
            <a:endParaRPr/>
          </a:p>
          <a:p>
            <a:pPr indent="-297497" lvl="1" marL="914400" rtl="0" algn="l">
              <a:spcBef>
                <a:spcPts val="0"/>
              </a:spcBef>
              <a:spcAft>
                <a:spcPts val="0"/>
              </a:spcAft>
              <a:buSzPct val="100000"/>
              <a:buChar char="○"/>
            </a:pPr>
            <a:r>
              <a:rPr lang="en"/>
              <a:t>If you are using a specific font-family there might be a bold font face that it would be better to use instead of setting the font-weight. CSS computes and alters the font itself to achieve this change uniformly (fonts are all vectors) and that may not be the font designer's intention</a:t>
            </a:r>
            <a:endParaRPr/>
          </a:p>
          <a:p>
            <a:pPr indent="-317182" lvl="0" marL="457200" rtl="0" algn="l">
              <a:spcBef>
                <a:spcPts val="0"/>
              </a:spcBef>
              <a:spcAft>
                <a:spcPts val="0"/>
              </a:spcAft>
              <a:buSzPct val="100000"/>
              <a:buChar char="●"/>
            </a:pPr>
            <a:r>
              <a:rPr lang="en"/>
              <a:t>font-style (normal vs italic vs oblique)</a:t>
            </a:r>
            <a:endParaRPr/>
          </a:p>
          <a:p>
            <a:pPr indent="-297497" lvl="1" marL="914400" rtl="0" algn="l">
              <a:spcBef>
                <a:spcPts val="0"/>
              </a:spcBef>
              <a:spcAft>
                <a:spcPts val="0"/>
              </a:spcAft>
              <a:buSzPct val="100000"/>
              <a:buChar char="○"/>
            </a:pPr>
            <a:r>
              <a:rPr lang="en"/>
              <a:t>Italic will swap out to correct font face oblique will do math to make the font slanted</a:t>
            </a:r>
            <a:endParaRPr/>
          </a:p>
          <a:p>
            <a:pPr indent="-317182" lvl="0" marL="457200" rtl="0" algn="l">
              <a:spcBef>
                <a:spcPts val="0"/>
              </a:spcBef>
              <a:spcAft>
                <a:spcPts val="0"/>
              </a:spcAft>
              <a:buSzPct val="100000"/>
              <a:buChar char="●"/>
            </a:pPr>
            <a:r>
              <a:rPr lang="en"/>
              <a:t>line-height (how much space a single line of text takes up vertically)</a:t>
            </a:r>
            <a:endParaRPr/>
          </a:p>
          <a:p>
            <a:pPr indent="-297497" lvl="1" marL="914400" rtl="0" algn="l">
              <a:spcBef>
                <a:spcPts val="0"/>
              </a:spcBef>
              <a:spcAft>
                <a:spcPts val="0"/>
              </a:spcAft>
              <a:buSzPct val="100000"/>
              <a:buChar char="○"/>
            </a:pPr>
            <a:r>
              <a:rPr lang="en"/>
              <a:t>This is different and often taller than the font size</a:t>
            </a:r>
            <a:endParaRPr/>
          </a:p>
          <a:p>
            <a:pPr indent="-297497" lvl="1" marL="914400" rtl="0" algn="l">
              <a:spcBef>
                <a:spcPts val="0"/>
              </a:spcBef>
              <a:spcAft>
                <a:spcPts val="0"/>
              </a:spcAft>
              <a:buSzPct val="100000"/>
              <a:buChar char="○"/>
            </a:pPr>
            <a:r>
              <a:rPr lang="en"/>
              <a:t>The recommendation is to have this be a "unitless" value of at least 1.5 so that the line height is multiplied by the font-size and works in all cases. aka 1.5 line height on 24px font is a line height of 36px</a:t>
            </a:r>
            <a:endParaRPr/>
          </a:p>
          <a:p>
            <a:pPr indent="-317182" lvl="0" marL="457200" rtl="0" algn="l">
              <a:spcBef>
                <a:spcPts val="0"/>
              </a:spcBef>
              <a:spcAft>
                <a:spcPts val="0"/>
              </a:spcAft>
              <a:buSzPct val="100000"/>
              <a:buChar char="●"/>
            </a:pPr>
            <a:r>
              <a:rPr lang="en"/>
              <a:t>font-kerning (space between letters)</a:t>
            </a:r>
            <a:endParaRPr/>
          </a:p>
          <a:p>
            <a:pPr indent="-297497" lvl="1" marL="914400" rtl="0" algn="l">
              <a:spcBef>
                <a:spcPts val="0"/>
              </a:spcBef>
              <a:spcAft>
                <a:spcPts val="0"/>
              </a:spcAft>
              <a:buSzPct val="100000"/>
              <a:buChar char="○"/>
            </a:pPr>
            <a:r>
              <a:rPr lang="en"/>
              <a:t>If you're using a reasonable font you probably don't need to mess with this</a:t>
            </a:r>
            <a:endParaRPr/>
          </a:p>
          <a:p>
            <a:pPr indent="-297497" lvl="1" marL="914400" rtl="0" algn="l">
              <a:spcBef>
                <a:spcPts val="0"/>
              </a:spcBef>
              <a:spcAft>
                <a:spcPts val="0"/>
              </a:spcAft>
              <a:buSzPct val="100000"/>
              <a:buChar char="○"/>
            </a:pPr>
            <a:r>
              <a:rPr lang="en"/>
              <a:t>This is kind of an on/off and a property of the font you can use letter-spacing and word-spacing to force this but I think this is generally what people refer to as "bad kerning"</a:t>
            </a:r>
            <a:endParaRPr/>
          </a:p>
          <a:p>
            <a:pPr indent="-317182" lvl="0" marL="457200" rtl="0" algn="l">
              <a:spcBef>
                <a:spcPts val="0"/>
              </a:spcBef>
              <a:spcAft>
                <a:spcPts val="0"/>
              </a:spcAft>
              <a:buSzPct val="100000"/>
              <a:buChar char="●"/>
            </a:pPr>
            <a:r>
              <a:rPr lang="en"/>
              <a:t>text-transform (uppercase/lowercase)</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Values / Data Types</a:t>
            </a:r>
            <a:endParaRPr/>
          </a:p>
        </p:txBody>
      </p:sp>
      <p:sp>
        <p:nvSpPr>
          <p:cNvPr id="401" name="Google Shape;401;p5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Integer (1, 2), number (0.4, 0.7), dimension (## unit), percentage (50%)</a:t>
            </a:r>
            <a:endParaRPr/>
          </a:p>
          <a:p>
            <a:pPr indent="-342900" lvl="0" marL="457200" rtl="0" algn="l">
              <a:spcBef>
                <a:spcPts val="0"/>
              </a:spcBef>
              <a:spcAft>
                <a:spcPts val="0"/>
              </a:spcAft>
              <a:buSzPts val="1800"/>
              <a:buChar char="●"/>
            </a:pPr>
            <a:r>
              <a:rPr lang="en"/>
              <a:t>Lengths</a:t>
            </a:r>
            <a:endParaRPr/>
          </a:p>
          <a:p>
            <a:pPr indent="-317500" lvl="1" marL="914400" rtl="0" algn="l">
              <a:spcBef>
                <a:spcPts val="0"/>
              </a:spcBef>
              <a:spcAft>
                <a:spcPts val="0"/>
              </a:spcAft>
              <a:buSzPts val="1400"/>
              <a:buChar char="○"/>
            </a:pPr>
            <a:r>
              <a:rPr lang="en"/>
              <a:t>Absolute values</a:t>
            </a:r>
            <a:endParaRPr/>
          </a:p>
          <a:p>
            <a:pPr indent="-317500" lvl="2" marL="1371600" rtl="0" algn="l">
              <a:spcBef>
                <a:spcPts val="0"/>
              </a:spcBef>
              <a:spcAft>
                <a:spcPts val="0"/>
              </a:spcAft>
              <a:buSzPts val="1400"/>
              <a:buChar char="■"/>
            </a:pPr>
            <a:r>
              <a:rPr lang="en"/>
              <a:t>cm, mm, Q (Quarter-millimeters 1/40 of 1cm), in (96px), pc (1/6 of 1in), pt (1/72 of 1in), px (1/96 of 1in)</a:t>
            </a:r>
            <a:endParaRPr/>
          </a:p>
          <a:p>
            <a:pPr indent="-317500" lvl="1" marL="914400" rtl="0" algn="l">
              <a:spcBef>
                <a:spcPts val="0"/>
              </a:spcBef>
              <a:spcAft>
                <a:spcPts val="0"/>
              </a:spcAft>
              <a:buSzPts val="1400"/>
              <a:buChar char="○"/>
            </a:pPr>
            <a:r>
              <a:rPr lang="en"/>
              <a:t>Relative values</a:t>
            </a:r>
            <a:endParaRPr/>
          </a:p>
          <a:p>
            <a:pPr indent="-317500" lvl="2" marL="1371600" rtl="0" algn="l">
              <a:spcBef>
                <a:spcPts val="0"/>
              </a:spcBef>
              <a:spcAft>
                <a:spcPts val="0"/>
              </a:spcAft>
              <a:buSzPts val="1400"/>
              <a:buChar char="■"/>
            </a:pPr>
            <a:r>
              <a:rPr lang="en"/>
              <a:t>em 1em = font size or width of the parent 1.5 is 150% of that etc</a:t>
            </a:r>
            <a:endParaRPr/>
          </a:p>
          <a:p>
            <a:pPr indent="-317500" lvl="2" marL="1371600" rtl="0" algn="l">
              <a:spcBef>
                <a:spcPts val="0"/>
              </a:spcBef>
              <a:spcAft>
                <a:spcPts val="0"/>
              </a:spcAft>
              <a:buSzPts val="1400"/>
              <a:buChar char="■"/>
            </a:pPr>
            <a:r>
              <a:rPr lang="en"/>
              <a:t>rem 1rem = font size or width of the root element (&lt;html&gt;)</a:t>
            </a:r>
            <a:endParaRPr/>
          </a:p>
          <a:p>
            <a:pPr indent="-317500" lvl="2" marL="1371600" rtl="0" algn="l">
              <a:spcBef>
                <a:spcPts val="0"/>
              </a:spcBef>
              <a:spcAft>
                <a:spcPts val="0"/>
              </a:spcAft>
              <a:buSzPts val="1400"/>
              <a:buChar char="■"/>
            </a:pPr>
            <a:r>
              <a:rPr lang="en"/>
              <a:t>lh 1lh = the line height of the element</a:t>
            </a:r>
            <a:endParaRPr/>
          </a:p>
          <a:p>
            <a:pPr indent="-317500" lvl="2" marL="1371600" rtl="0" algn="l">
              <a:spcBef>
                <a:spcPts val="0"/>
              </a:spcBef>
              <a:spcAft>
                <a:spcPts val="0"/>
              </a:spcAft>
              <a:buSzPts val="1400"/>
              <a:buChar char="■"/>
            </a:pPr>
            <a:r>
              <a:rPr lang="en"/>
              <a:t>vw 1vw = 1% of the viewport's width</a:t>
            </a:r>
            <a:endParaRPr/>
          </a:p>
          <a:p>
            <a:pPr indent="-317500" lvl="2" marL="1371600" rtl="0" algn="l">
              <a:spcBef>
                <a:spcPts val="0"/>
              </a:spcBef>
              <a:spcAft>
                <a:spcPts val="0"/>
              </a:spcAft>
              <a:buSzPts val="1400"/>
              <a:buChar char="■"/>
            </a:pPr>
            <a:r>
              <a:rPr lang="en"/>
              <a:t>vh 1vh = 1% of the viewport's height</a:t>
            </a:r>
            <a:endParaRPr/>
          </a:p>
          <a:p>
            <a:pPr indent="-317500" lvl="2" marL="1371600" rtl="0" algn="l">
              <a:spcBef>
                <a:spcPts val="0"/>
              </a:spcBef>
              <a:spcAft>
                <a:spcPts val="0"/>
              </a:spcAft>
              <a:buSzPts val="1400"/>
              <a:buChar char="■"/>
            </a:pPr>
            <a:r>
              <a:rPr lang="en"/>
              <a:t>vmin 1% of the viewport's width or height whichever is smaller</a:t>
            </a:r>
            <a:endParaRPr/>
          </a:p>
          <a:p>
            <a:pPr indent="-317500" lvl="2" marL="1371600" rtl="0" algn="l">
              <a:spcBef>
                <a:spcPts val="0"/>
              </a:spcBef>
              <a:spcAft>
                <a:spcPts val="0"/>
              </a:spcAft>
              <a:buSzPts val="1400"/>
              <a:buChar char="■"/>
            </a:pPr>
            <a:r>
              <a:rPr lang="en"/>
              <a:t>vmax 1% of the viewport's width or height whichever is larger</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5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CSS Values / Data Types</a:t>
            </a:r>
            <a:endParaRPr/>
          </a:p>
          <a:p>
            <a:pPr indent="0" lvl="0" marL="0" rtl="0" algn="l">
              <a:spcBef>
                <a:spcPts val="0"/>
              </a:spcBef>
              <a:spcAft>
                <a:spcPts val="0"/>
              </a:spcAft>
              <a:buNone/>
            </a:pPr>
            <a:r>
              <a:t/>
            </a:r>
            <a:endParaRPr/>
          </a:p>
        </p:txBody>
      </p:sp>
      <p:sp>
        <p:nvSpPr>
          <p:cNvPr id="407" name="Google Shape;407;p5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Percentages are always relative, usually to the parent's value</a:t>
            </a:r>
            <a:endParaRPr/>
          </a:p>
          <a:p>
            <a:pPr indent="-342900" lvl="0" marL="457200" rtl="0" algn="l">
              <a:spcBef>
                <a:spcPts val="0"/>
              </a:spcBef>
              <a:spcAft>
                <a:spcPts val="0"/>
              </a:spcAft>
              <a:buSzPts val="1800"/>
              <a:buChar char="●"/>
            </a:pPr>
            <a:r>
              <a:rPr lang="en"/>
              <a:t>Numbers without units depend on the property (opacity 0.0 - 1.0)</a:t>
            </a:r>
            <a:endParaRPr/>
          </a:p>
          <a:p>
            <a:pPr indent="-342900" lvl="0" marL="457200" rtl="0" algn="l">
              <a:spcBef>
                <a:spcPts val="0"/>
              </a:spcBef>
              <a:spcAft>
                <a:spcPts val="0"/>
              </a:spcAft>
              <a:buSzPts val="1800"/>
              <a:buChar char="●"/>
            </a:pPr>
            <a:r>
              <a:rPr lang="en"/>
              <a:t>Colors</a:t>
            </a:r>
            <a:endParaRPr/>
          </a:p>
          <a:p>
            <a:pPr indent="-317500" lvl="1" marL="914400" rtl="0" algn="l">
              <a:spcBef>
                <a:spcPts val="0"/>
              </a:spcBef>
              <a:spcAft>
                <a:spcPts val="0"/>
              </a:spcAft>
              <a:buSzPts val="1400"/>
              <a:buChar char="○"/>
            </a:pPr>
            <a:r>
              <a:rPr lang="en"/>
              <a:t>#0000FF</a:t>
            </a:r>
            <a:endParaRPr/>
          </a:p>
          <a:p>
            <a:pPr indent="-317500" lvl="1" marL="914400" rtl="0" algn="l">
              <a:spcBef>
                <a:spcPts val="0"/>
              </a:spcBef>
              <a:spcAft>
                <a:spcPts val="0"/>
              </a:spcAft>
              <a:buSzPts val="1400"/>
              <a:buChar char="○"/>
            </a:pPr>
            <a:r>
              <a:rPr lang="en"/>
              <a:t>rgb</a:t>
            </a:r>
            <a:r>
              <a:rPr lang="en"/>
              <a:t>(0, 0, 255) / </a:t>
            </a:r>
            <a:r>
              <a:rPr lang="en"/>
              <a:t>rgba(0, 0, 255, 1)</a:t>
            </a:r>
            <a:endParaRPr/>
          </a:p>
          <a:p>
            <a:pPr indent="-317500" lvl="1" marL="914400" rtl="0" algn="l">
              <a:spcBef>
                <a:spcPts val="0"/>
              </a:spcBef>
              <a:spcAft>
                <a:spcPts val="0"/>
              </a:spcAft>
              <a:buSzPts val="1400"/>
              <a:buChar char="○"/>
            </a:pPr>
            <a:r>
              <a:rPr lang="en"/>
              <a:t>hsl(240, 100%, 50%) / hsla(240, 100%, 50%, 1)</a:t>
            </a:r>
            <a:endParaRPr/>
          </a:p>
          <a:p>
            <a:pPr indent="-342900" lvl="0" marL="457200" rtl="0" algn="l">
              <a:spcBef>
                <a:spcPts val="0"/>
              </a:spcBef>
              <a:spcAft>
                <a:spcPts val="0"/>
              </a:spcAft>
              <a:buSzPts val="1800"/>
              <a:buChar char="●"/>
            </a:pPr>
            <a:r>
              <a:rPr lang="en"/>
              <a:t>Calculations</a:t>
            </a:r>
            <a:endParaRPr/>
          </a:p>
          <a:p>
            <a:pPr indent="-317500" lvl="1" marL="914400" rtl="0" algn="l">
              <a:spcBef>
                <a:spcPts val="0"/>
              </a:spcBef>
              <a:spcAft>
                <a:spcPts val="0"/>
              </a:spcAft>
              <a:buSzPts val="1400"/>
              <a:buChar char="○"/>
            </a:pPr>
            <a:r>
              <a:rPr lang="en"/>
              <a:t>width: calc(30vw + 500px);</a:t>
            </a:r>
            <a:endParaRPr/>
          </a:p>
          <a:p>
            <a:pPr indent="-342900" lvl="0" marL="457200" rtl="0" algn="l">
              <a:spcBef>
                <a:spcPts val="0"/>
              </a:spcBef>
              <a:spcAft>
                <a:spcPts val="0"/>
              </a:spcAft>
              <a:buSzPts val="1800"/>
              <a:buChar char="●"/>
            </a:pPr>
            <a:r>
              <a:rPr lang="en"/>
              <a:t>Some properties accept multiple Data Types and some properties require specification of multiple values particularly if that property is a shorthand for multiple properties</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5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413" name="Google Shape;413;p5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414" name="Google Shape;414;p58"/>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5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Box Model + margin gotcha: display types</a:t>
            </a:r>
            <a:endParaRPr/>
          </a:p>
        </p:txBody>
      </p:sp>
      <p:sp>
        <p:nvSpPr>
          <p:cNvPr id="420" name="Google Shape;420;p5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HTML elements have an outer and an inner display type; outer is how the element acts relative to other elements and inner is how elements that are children/nested inside are displayed.</a:t>
            </a:r>
            <a:endParaRPr/>
          </a:p>
          <a:p>
            <a:pPr indent="-342900" lvl="0" marL="457200" rtl="0" algn="l">
              <a:spcBef>
                <a:spcPts val="0"/>
              </a:spcBef>
              <a:spcAft>
                <a:spcPts val="0"/>
              </a:spcAft>
              <a:buSzPts val="1800"/>
              <a:buChar char="●"/>
            </a:pPr>
            <a:r>
              <a:rPr lang="en"/>
              <a:t>HTML elements can have an outer display type of "block", "inline", or "inline block"</a:t>
            </a:r>
            <a:endParaRPr/>
          </a:p>
          <a:p>
            <a:pPr indent="-342900" lvl="0" marL="457200" rtl="0" algn="l">
              <a:spcBef>
                <a:spcPts val="0"/>
              </a:spcBef>
              <a:spcAft>
                <a:spcPts val="0"/>
              </a:spcAft>
              <a:buSzPts val="1800"/>
              <a:buChar char="●"/>
            </a:pPr>
            <a:r>
              <a:rPr lang="en"/>
              <a:t>Block</a:t>
            </a:r>
            <a:endParaRPr/>
          </a:p>
          <a:p>
            <a:pPr indent="-317500" lvl="1" marL="914400" rtl="0" algn="l">
              <a:spcBef>
                <a:spcPts val="0"/>
              </a:spcBef>
              <a:spcAft>
                <a:spcPts val="0"/>
              </a:spcAft>
              <a:buSzPts val="1400"/>
              <a:buChar char="○"/>
            </a:pPr>
            <a:r>
              <a:rPr lang="en"/>
              <a:t>Everything that isn't inline (but examples are &lt;h1&gt;, &lt;p&gt;, &lt;div&gt;)</a:t>
            </a:r>
            <a:endParaRPr/>
          </a:p>
          <a:p>
            <a:pPr indent="-342900" lvl="0" marL="457200" rtl="0" algn="l">
              <a:spcBef>
                <a:spcPts val="0"/>
              </a:spcBef>
              <a:spcAft>
                <a:spcPts val="0"/>
              </a:spcAft>
              <a:buSzPts val="1800"/>
              <a:buChar char="●"/>
            </a:pPr>
            <a:r>
              <a:rPr lang="en"/>
              <a:t>Inline</a:t>
            </a:r>
            <a:endParaRPr/>
          </a:p>
          <a:p>
            <a:pPr indent="-317500" lvl="1" marL="914400" rtl="0" algn="l">
              <a:spcBef>
                <a:spcPts val="0"/>
              </a:spcBef>
              <a:spcAft>
                <a:spcPts val="0"/>
              </a:spcAft>
              <a:buSzPts val="1400"/>
              <a:buChar char="○"/>
            </a:pPr>
            <a:r>
              <a:rPr lang="en"/>
              <a:t>&lt;a&gt;, &lt;span&gt;, &lt;strong&gt;, &lt;em&gt;</a:t>
            </a:r>
            <a:endParaRPr/>
          </a:p>
          <a:p>
            <a:pPr indent="-317500" lvl="1" marL="914400" rtl="0" algn="l">
              <a:spcBef>
                <a:spcPts val="0"/>
              </a:spcBef>
              <a:spcAft>
                <a:spcPts val="0"/>
              </a:spcAft>
              <a:buSzPts val="1400"/>
              <a:buChar char="○"/>
            </a:pPr>
            <a:r>
              <a:rPr lang="en"/>
              <a:t>&lt;img&gt;, but this is also a "replaced element"</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6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Box Model + margin gotcha: display types</a:t>
            </a:r>
            <a:endParaRPr/>
          </a:p>
          <a:p>
            <a:pPr indent="0" lvl="0" marL="0" rtl="0" algn="l">
              <a:spcBef>
                <a:spcPts val="0"/>
              </a:spcBef>
              <a:spcAft>
                <a:spcPts val="0"/>
              </a:spcAft>
              <a:buNone/>
            </a:pPr>
            <a:r>
              <a:t/>
            </a:r>
            <a:endParaRPr/>
          </a:p>
        </p:txBody>
      </p:sp>
      <p:sp>
        <p:nvSpPr>
          <p:cNvPr id="426" name="Google Shape;426;p6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Block vs Inline</a:t>
            </a:r>
            <a:endParaRPr/>
          </a:p>
          <a:p>
            <a:pPr indent="-342900" lvl="0" marL="457200" rtl="0" algn="l">
              <a:spcBef>
                <a:spcPts val="1200"/>
              </a:spcBef>
              <a:spcAft>
                <a:spcPts val="0"/>
              </a:spcAft>
              <a:buSzPts val="1800"/>
              <a:buChar char="●"/>
            </a:pPr>
            <a:r>
              <a:rPr lang="en"/>
              <a:t>block breaks onto a new line; inline doesn't</a:t>
            </a:r>
            <a:endParaRPr/>
          </a:p>
          <a:p>
            <a:pPr indent="-342900" lvl="0" marL="457200" rtl="0" algn="l">
              <a:spcBef>
                <a:spcPts val="0"/>
              </a:spcBef>
              <a:spcAft>
                <a:spcPts val="0"/>
              </a:spcAft>
              <a:buSzPts val="1800"/>
              <a:buChar char="●"/>
            </a:pPr>
            <a:r>
              <a:rPr lang="en"/>
              <a:t>block fills its parent container; inline doesn't</a:t>
            </a:r>
            <a:endParaRPr/>
          </a:p>
          <a:p>
            <a:pPr indent="-342900" lvl="0" marL="457200" rtl="0" algn="l">
              <a:spcBef>
                <a:spcPts val="0"/>
              </a:spcBef>
              <a:spcAft>
                <a:spcPts val="0"/>
              </a:spcAft>
              <a:buSzPts val="1800"/>
              <a:buChar char="●"/>
            </a:pPr>
            <a:r>
              <a:rPr lang="en"/>
              <a:t>block respects width and height properties; inline doesn't</a:t>
            </a:r>
            <a:endParaRPr/>
          </a:p>
          <a:p>
            <a:pPr indent="-342900" lvl="0" marL="457200" rtl="0" algn="l">
              <a:spcBef>
                <a:spcPts val="0"/>
              </a:spcBef>
              <a:spcAft>
                <a:spcPts val="0"/>
              </a:spcAft>
              <a:buSzPts val="1800"/>
              <a:buChar char="●"/>
            </a:pPr>
            <a:r>
              <a:rPr lang="en"/>
              <a:t>block vertical and horizontal padding and margins display; inline only horizontal padding and margins displays</a:t>
            </a:r>
            <a:endParaRPr/>
          </a:p>
          <a:p>
            <a:pPr indent="0" lvl="0" marL="0" rtl="0" algn="l">
              <a:spcBef>
                <a:spcPts val="1200"/>
              </a:spcBef>
              <a:spcAft>
                <a:spcPts val="0"/>
              </a:spcAft>
              <a:buNone/>
            </a:pPr>
            <a:r>
              <a:rPr lang="en"/>
              <a:t>Inline-block</a:t>
            </a:r>
            <a:endParaRPr/>
          </a:p>
          <a:p>
            <a:pPr indent="-342900" lvl="0" marL="457200" rtl="0" algn="l">
              <a:spcBef>
                <a:spcPts val="1200"/>
              </a:spcBef>
              <a:spcAft>
                <a:spcPts val="0"/>
              </a:spcAft>
              <a:buSzPts val="1800"/>
              <a:buChar char="●"/>
            </a:pPr>
            <a:r>
              <a:rPr lang="en"/>
              <a:t>doesn't start a new line</a:t>
            </a:r>
            <a:endParaRPr/>
          </a:p>
          <a:p>
            <a:pPr indent="-342900" lvl="0" marL="457200" rtl="0" algn="l">
              <a:spcBef>
                <a:spcPts val="0"/>
              </a:spcBef>
              <a:spcAft>
                <a:spcPts val="0"/>
              </a:spcAft>
              <a:buSzPts val="1800"/>
              <a:buChar char="●"/>
            </a:pPr>
            <a:r>
              <a:rPr lang="en"/>
              <a:t>width and height respected</a:t>
            </a:r>
            <a:endParaRPr/>
          </a:p>
          <a:p>
            <a:pPr indent="-342900" lvl="0" marL="457200" rtl="0" algn="l">
              <a:spcBef>
                <a:spcPts val="0"/>
              </a:spcBef>
              <a:spcAft>
                <a:spcPts val="0"/>
              </a:spcAft>
              <a:buSzPts val="1800"/>
              <a:buChar char="●"/>
            </a:pPr>
            <a:r>
              <a:rPr lang="en"/>
              <a:t>all padding/margins apply</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6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Block vs Inline example</a:t>
            </a:r>
            <a:endParaRPr/>
          </a:p>
        </p:txBody>
      </p:sp>
      <p:sp>
        <p:nvSpPr>
          <p:cNvPr id="432" name="Google Shape;432;p61"/>
          <p:cNvSpPr txBox="1"/>
          <p:nvPr>
            <p:ph idx="1" type="body"/>
          </p:nvPr>
        </p:nvSpPr>
        <p:spPr>
          <a:xfrm>
            <a:off x="311700" y="1118875"/>
            <a:ext cx="61767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&lt;html&gt;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&lt;p&gt;A block element&lt;/p&gt;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&lt;p&gt;A block &lt;span&gt;An inline element&lt;/span&gt; element&lt;/p&gt;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&lt;div&gt;Divs are block elements&lt;/div&gt;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&lt;span&gt;An inline after a block&lt;/span&gt;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&lt;/html&gt;</a:t>
            </a:r>
            <a:endParaRPr sz="1195">
              <a:latin typeface="Courier New"/>
              <a:ea typeface="Courier New"/>
              <a:cs typeface="Courier New"/>
              <a:sym typeface="Courier New"/>
            </a:endParaRPr>
          </a:p>
        </p:txBody>
      </p:sp>
      <p:sp>
        <p:nvSpPr>
          <p:cNvPr id="433" name="Google Shape;433;p61"/>
          <p:cNvSpPr txBox="1"/>
          <p:nvPr>
            <p:ph idx="1" type="body"/>
          </p:nvPr>
        </p:nvSpPr>
        <p:spPr>
          <a:xfrm>
            <a:off x="311700" y="2639325"/>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html, body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border: initial;</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div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width: 50px;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434" name="Google Shape;434;p61"/>
          <p:cNvCxnSpPr/>
          <p:nvPr/>
        </p:nvCxnSpPr>
        <p:spPr>
          <a:xfrm>
            <a:off x="420500" y="2639325"/>
            <a:ext cx="6165600" cy="0"/>
          </a:xfrm>
          <a:prstGeom prst="straightConnector1">
            <a:avLst/>
          </a:prstGeom>
          <a:noFill/>
          <a:ln cap="flat" cmpd="sng" w="9525">
            <a:solidFill>
              <a:schemeClr val="dk2"/>
            </a:solidFill>
            <a:prstDash val="solid"/>
            <a:round/>
            <a:headEnd len="med" w="med" type="none"/>
            <a:tailEnd len="med" w="med" type="none"/>
          </a:ln>
        </p:spPr>
      </p:cxnSp>
      <p:pic>
        <p:nvPicPr>
          <p:cNvPr id="435" name="Google Shape;435;p61"/>
          <p:cNvPicPr preferRelativeResize="0"/>
          <p:nvPr/>
        </p:nvPicPr>
        <p:blipFill rotWithShape="1">
          <a:blip r:embed="rId3">
            <a:alphaModFix/>
          </a:blip>
          <a:srcRect b="58981" l="0" r="70429" t="0"/>
          <a:stretch/>
        </p:blipFill>
        <p:spPr>
          <a:xfrm>
            <a:off x="4272475" y="2939800"/>
            <a:ext cx="3927850" cy="17538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Sidebar: Some popular RFCs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Why is my email address formatted this way</a:t>
            </a:r>
            <a:r>
              <a:rPr lang="en"/>
              <a:t>? </a:t>
            </a:r>
            <a:r>
              <a:rPr lang="en" u="sng">
                <a:solidFill>
                  <a:schemeClr val="hlink"/>
                </a:solidFill>
                <a:hlinkClick r:id="rId3"/>
              </a:rPr>
              <a:t>https://datatracker.ietf.org/doc/html/rfc5322#section-3.4</a:t>
            </a:r>
            <a:endParaRPr/>
          </a:p>
          <a:p>
            <a:pPr indent="-342900" lvl="0" marL="457200" rtl="0" algn="l">
              <a:spcBef>
                <a:spcPts val="0"/>
              </a:spcBef>
              <a:spcAft>
                <a:spcPts val="0"/>
              </a:spcAft>
              <a:buSzPts val="1800"/>
              <a:buChar char="●"/>
            </a:pPr>
            <a:r>
              <a:rPr lang="en"/>
              <a:t>What are valid characters I can have in a URL and how can I add data via query parameters?</a:t>
            </a:r>
            <a:br>
              <a:rPr lang="en"/>
            </a:br>
            <a:r>
              <a:rPr lang="en" u="sng">
                <a:solidFill>
                  <a:schemeClr val="hlink"/>
                </a:solidFill>
                <a:hlinkClick r:id="rId4"/>
              </a:rPr>
              <a:t>https://datatracker.ietf.org/doc/html/rfc3986/#section-3.4</a:t>
            </a:r>
            <a:endParaRPr/>
          </a:p>
          <a:p>
            <a:pPr indent="-342900" lvl="0" marL="457200" rtl="0" algn="l">
              <a:spcBef>
                <a:spcPts val="0"/>
              </a:spcBef>
              <a:spcAft>
                <a:spcPts val="0"/>
              </a:spcAft>
              <a:buSzPts val="1800"/>
              <a:buChar char="●"/>
            </a:pPr>
            <a:r>
              <a:rPr lang="en"/>
              <a:t>What are we gonna do about running out of IPv4 addresses? </a:t>
            </a:r>
            <a:r>
              <a:rPr lang="en" u="sng">
                <a:solidFill>
                  <a:schemeClr val="hlink"/>
                </a:solidFill>
                <a:hlinkClick r:id="rId5"/>
              </a:rPr>
              <a:t>https://datatracker.ietf.org/doc/html/rfc8200</a:t>
            </a:r>
            <a:endParaRPr/>
          </a:p>
          <a:p>
            <a:pPr indent="-342900" lvl="0" marL="457200" rtl="0" algn="l">
              <a:spcBef>
                <a:spcPts val="0"/>
              </a:spcBef>
              <a:spcAft>
                <a:spcPts val="0"/>
              </a:spcAft>
              <a:buSzPts val="1800"/>
              <a:buChar char="●"/>
            </a:pPr>
            <a:r>
              <a:rPr lang="en"/>
              <a:t>What is this IRC thing the "engineers" are so fond of?</a:t>
            </a:r>
            <a:br>
              <a:rPr lang="en"/>
            </a:br>
            <a:r>
              <a:rPr lang="en" u="sng">
                <a:solidFill>
                  <a:schemeClr val="hlink"/>
                </a:solidFill>
                <a:hlinkClick r:id="rId6"/>
              </a:rPr>
              <a:t>https://datatracker.ietf.org/doc/html/rfc2810</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6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Images</a:t>
            </a:r>
            <a:endParaRPr/>
          </a:p>
        </p:txBody>
      </p:sp>
      <p:sp>
        <p:nvSpPr>
          <p:cNvPr id="441" name="Google Shape;441;p6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Is an inline element</a:t>
            </a:r>
            <a:endParaRPr/>
          </a:p>
          <a:p>
            <a:pPr indent="-342900" lvl="0" marL="457200" rtl="0" algn="l">
              <a:spcBef>
                <a:spcPts val="0"/>
              </a:spcBef>
              <a:spcAft>
                <a:spcPts val="0"/>
              </a:spcAft>
              <a:buSzPts val="1800"/>
              <a:buChar char="●"/>
            </a:pPr>
            <a:r>
              <a:rPr lang="en"/>
              <a:t>Is a replaced element</a:t>
            </a:r>
            <a:endParaRPr/>
          </a:p>
          <a:p>
            <a:pPr indent="-317500" lvl="1" marL="914400" rtl="0" algn="l">
              <a:spcBef>
                <a:spcPts val="0"/>
              </a:spcBef>
              <a:spcAft>
                <a:spcPts val="0"/>
              </a:spcAft>
              <a:buSzPts val="1400"/>
              <a:buChar char="○"/>
            </a:pPr>
            <a:r>
              <a:rPr lang="en"/>
              <a:t>Means that its width and height are dependent on the source</a:t>
            </a:r>
            <a:endParaRPr/>
          </a:p>
          <a:p>
            <a:pPr indent="-342900" lvl="0" marL="457200" rtl="0" algn="l">
              <a:spcBef>
                <a:spcPts val="0"/>
              </a:spcBef>
              <a:spcAft>
                <a:spcPts val="0"/>
              </a:spcAft>
              <a:buSzPts val="1800"/>
              <a:buChar char="●"/>
            </a:pPr>
            <a:r>
              <a:rPr lang="en"/>
              <a:t>Aspect ratio is important if you define both width and height in a way that is different than the aspect ratio of the source you'll get squishing of the image</a:t>
            </a:r>
            <a:endParaRPr/>
          </a:p>
          <a:p>
            <a:pPr indent="-342900" lvl="0" marL="457200" rtl="0" algn="l">
              <a:spcBef>
                <a:spcPts val="0"/>
              </a:spcBef>
              <a:spcAft>
                <a:spcPts val="0"/>
              </a:spcAft>
              <a:buSzPts val="1800"/>
              <a:buChar char="●"/>
            </a:pPr>
            <a:r>
              <a:rPr lang="en"/>
              <a:t>alt attribute is "required" for "valid" HTML</a:t>
            </a:r>
            <a:endParaRPr/>
          </a:p>
          <a:p>
            <a:pPr indent="-317500" lvl="1" marL="914400" rtl="0" algn="l">
              <a:spcBef>
                <a:spcPts val="0"/>
              </a:spcBef>
              <a:spcAft>
                <a:spcPts val="0"/>
              </a:spcAft>
              <a:buSzPts val="1400"/>
              <a:buChar char="○"/>
            </a:pPr>
            <a:r>
              <a:rPr lang="en"/>
              <a:t>It is a great idea for fallback when the image doesn't load or for accessibility but browsers will display a lot of HTML that isn't "valid"</a:t>
            </a:r>
            <a:endParaRPr/>
          </a:p>
          <a:p>
            <a:pPr indent="-342900" lvl="0" marL="457200" rtl="0" algn="l">
              <a:spcBef>
                <a:spcPts val="0"/>
              </a:spcBef>
              <a:spcAft>
                <a:spcPts val="0"/>
              </a:spcAft>
              <a:buSzPts val="1800"/>
              <a:buChar char="●"/>
            </a:pPr>
            <a:r>
              <a:rPr lang="en"/>
              <a:t>You can specify the url/source of the image within CSS using the function content: url("example.jpg") as well assuming that example.jpg is in the same folder as the CSS file</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6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Image Squishing Example</a:t>
            </a:r>
            <a:endParaRPr/>
          </a:p>
        </p:txBody>
      </p:sp>
      <p:sp>
        <p:nvSpPr>
          <p:cNvPr id="447" name="Google Shape;447;p63"/>
          <p:cNvSpPr txBox="1"/>
          <p:nvPr>
            <p:ph idx="1" type="body"/>
          </p:nvPr>
        </p:nvSpPr>
        <p:spPr>
          <a:xfrm>
            <a:off x="311700" y="1152475"/>
            <a:ext cx="4825200" cy="1063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&lt;p&gt;Because image is an inline element &lt;img alt="Looking up at green leaves of a tree." src="example.jpg"&gt; this is valid.&lt;/p&gt;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p:txBody>
      </p:sp>
      <p:sp>
        <p:nvSpPr>
          <p:cNvPr id="448" name="Google Shape;448;p63"/>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img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width: 40vw;</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height: 200px;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449" name="Google Shape;449;p63"/>
          <p:cNvCxnSpPr/>
          <p:nvPr/>
        </p:nvCxnSpPr>
        <p:spPr>
          <a:xfrm>
            <a:off x="381600" y="2370825"/>
            <a:ext cx="4685400" cy="0"/>
          </a:xfrm>
          <a:prstGeom prst="straightConnector1">
            <a:avLst/>
          </a:prstGeom>
          <a:noFill/>
          <a:ln cap="flat" cmpd="sng" w="9525">
            <a:solidFill>
              <a:schemeClr val="dk2"/>
            </a:solidFill>
            <a:prstDash val="solid"/>
            <a:round/>
            <a:headEnd len="med" w="med" type="none"/>
            <a:tailEnd len="med" w="med" type="none"/>
          </a:ln>
        </p:spPr>
      </p:cxnSp>
      <p:pic>
        <p:nvPicPr>
          <p:cNvPr id="450" name="Google Shape;450;p63"/>
          <p:cNvPicPr preferRelativeResize="0"/>
          <p:nvPr/>
        </p:nvPicPr>
        <p:blipFill rotWithShape="1">
          <a:blip r:embed="rId3">
            <a:alphaModFix/>
          </a:blip>
          <a:srcRect b="70389" l="0" r="24874" t="0"/>
          <a:stretch/>
        </p:blipFill>
        <p:spPr>
          <a:xfrm>
            <a:off x="2355250" y="2860925"/>
            <a:ext cx="6262426" cy="2010875"/>
          </a:xfrm>
          <a:prstGeom prst="rect">
            <a:avLst/>
          </a:prstGeom>
          <a:noFill/>
          <a:ln>
            <a:noFill/>
          </a:ln>
        </p:spPr>
      </p:pic>
      <p:pic>
        <p:nvPicPr>
          <p:cNvPr id="451" name="Google Shape;451;p63"/>
          <p:cNvPicPr preferRelativeResize="0"/>
          <p:nvPr/>
        </p:nvPicPr>
        <p:blipFill>
          <a:blip r:embed="rId4">
            <a:alphaModFix/>
          </a:blip>
          <a:stretch>
            <a:fillRect/>
          </a:stretch>
        </p:blipFill>
        <p:spPr>
          <a:xfrm>
            <a:off x="6422025" y="1240200"/>
            <a:ext cx="2323388" cy="1548925"/>
          </a:xfrm>
          <a:prstGeom prst="rect">
            <a:avLst/>
          </a:prstGeom>
          <a:noFill/>
          <a:ln>
            <a:noFill/>
          </a:ln>
        </p:spPr>
      </p:pic>
      <p:sp>
        <p:nvSpPr>
          <p:cNvPr id="452" name="Google Shape;452;p63"/>
          <p:cNvSpPr txBox="1"/>
          <p:nvPr/>
        </p:nvSpPr>
        <p:spPr>
          <a:xfrm>
            <a:off x="4901975" y="1631525"/>
            <a:ext cx="14331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*original aspect ratio -&gt;</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6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Box Model + margin gotcha: box model</a:t>
            </a:r>
            <a:endParaRPr/>
          </a:p>
        </p:txBody>
      </p:sp>
      <p:sp>
        <p:nvSpPr>
          <p:cNvPr id="458" name="Google Shape;458;p64"/>
          <p:cNvSpPr/>
          <p:nvPr/>
        </p:nvSpPr>
        <p:spPr>
          <a:xfrm>
            <a:off x="311700" y="994650"/>
            <a:ext cx="8520600" cy="38790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64"/>
          <p:cNvSpPr/>
          <p:nvPr/>
        </p:nvSpPr>
        <p:spPr>
          <a:xfrm>
            <a:off x="812850" y="1370250"/>
            <a:ext cx="7518300" cy="3127800"/>
          </a:xfrm>
          <a:prstGeom prst="rect">
            <a:avLst/>
          </a:prstGeom>
          <a:no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64"/>
          <p:cNvSpPr/>
          <p:nvPr/>
        </p:nvSpPr>
        <p:spPr>
          <a:xfrm>
            <a:off x="1536000" y="1808400"/>
            <a:ext cx="6072000" cy="2251500"/>
          </a:xfrm>
          <a:prstGeom prst="rect">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64"/>
          <p:cNvSpPr txBox="1"/>
          <p:nvPr/>
        </p:nvSpPr>
        <p:spPr>
          <a:xfrm>
            <a:off x="4152900" y="1875175"/>
            <a:ext cx="838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Content</a:t>
            </a:r>
            <a:endParaRPr/>
          </a:p>
        </p:txBody>
      </p:sp>
      <p:sp>
        <p:nvSpPr>
          <p:cNvPr id="462" name="Google Shape;462;p64"/>
          <p:cNvSpPr txBox="1"/>
          <p:nvPr/>
        </p:nvSpPr>
        <p:spPr>
          <a:xfrm>
            <a:off x="4152900" y="1446450"/>
            <a:ext cx="838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Padding</a:t>
            </a:r>
            <a:endParaRPr/>
          </a:p>
        </p:txBody>
      </p:sp>
      <p:sp>
        <p:nvSpPr>
          <p:cNvPr id="463" name="Google Shape;463;p64"/>
          <p:cNvSpPr txBox="1"/>
          <p:nvPr/>
        </p:nvSpPr>
        <p:spPr>
          <a:xfrm>
            <a:off x="4152900" y="1017725"/>
            <a:ext cx="838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Margin</a:t>
            </a:r>
            <a:endParaRPr/>
          </a:p>
        </p:txBody>
      </p:sp>
      <p:sp>
        <p:nvSpPr>
          <p:cNvPr id="464" name="Google Shape;464;p64"/>
          <p:cNvSpPr txBox="1"/>
          <p:nvPr/>
        </p:nvSpPr>
        <p:spPr>
          <a:xfrm>
            <a:off x="7132800" y="445025"/>
            <a:ext cx="8382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t>Border</a:t>
            </a:r>
            <a:endParaRPr/>
          </a:p>
        </p:txBody>
      </p:sp>
      <p:cxnSp>
        <p:nvCxnSpPr>
          <p:cNvPr id="465" name="Google Shape;465;p64"/>
          <p:cNvCxnSpPr>
            <a:stCxn id="464" idx="1"/>
          </p:cNvCxnSpPr>
          <p:nvPr/>
        </p:nvCxnSpPr>
        <p:spPr>
          <a:xfrm flipH="1">
            <a:off x="6734700" y="645125"/>
            <a:ext cx="398100" cy="718800"/>
          </a:xfrm>
          <a:prstGeom prst="straightConnector1">
            <a:avLst/>
          </a:prstGeom>
          <a:noFill/>
          <a:ln cap="flat" cmpd="sng" w="38100">
            <a:solidFill>
              <a:schemeClr val="dk2"/>
            </a:solidFill>
            <a:prstDash val="solid"/>
            <a:round/>
            <a:headEnd len="med" w="med" type="none"/>
            <a:tailEnd len="med" w="med" type="triangle"/>
          </a:ln>
        </p:spPr>
      </p:cxn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6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Box Model + margin gotcha: box model</a:t>
            </a:r>
            <a:endParaRPr/>
          </a:p>
          <a:p>
            <a:pPr indent="0" lvl="0" marL="0" rtl="0" algn="l">
              <a:spcBef>
                <a:spcPts val="0"/>
              </a:spcBef>
              <a:spcAft>
                <a:spcPts val="0"/>
              </a:spcAft>
              <a:buNone/>
            </a:pPr>
            <a:r>
              <a:t/>
            </a:r>
            <a:endParaRPr/>
          </a:p>
        </p:txBody>
      </p:sp>
      <p:sp>
        <p:nvSpPr>
          <p:cNvPr id="471" name="Google Shape;471;p6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2200"/>
              <a:t>You are specifying the width and height of the </a:t>
            </a:r>
            <a:r>
              <a:rPr i="1" lang="en" sz="2200"/>
              <a:t>content box</a:t>
            </a:r>
            <a:r>
              <a:rPr lang="en" sz="2200"/>
              <a:t> when you put width and height in your CSS</a:t>
            </a:r>
            <a:endParaRPr sz="2200"/>
          </a:p>
          <a:p>
            <a:pPr indent="-342900" lvl="1" marL="914400" rtl="0" algn="l">
              <a:spcBef>
                <a:spcPts val="0"/>
              </a:spcBef>
              <a:spcAft>
                <a:spcPts val="0"/>
              </a:spcAft>
              <a:buSzPts val="1800"/>
              <a:buChar char="○"/>
            </a:pPr>
            <a:r>
              <a:rPr lang="en" sz="1800"/>
              <a:t>This means that if you add padding or a border of 1px or more then the actual size the entire element takes up will be greater than the width and height you specified</a:t>
            </a:r>
            <a:endParaRPr sz="1800"/>
          </a:p>
          <a:p>
            <a:pPr indent="-342900" lvl="1" marL="914400" rtl="0" algn="l">
              <a:spcBef>
                <a:spcPts val="0"/>
              </a:spcBef>
              <a:spcAft>
                <a:spcPts val="0"/>
              </a:spcAft>
              <a:buSzPts val="1800"/>
              <a:buChar char="○"/>
            </a:pPr>
            <a:r>
              <a:rPr lang="en" sz="1800"/>
              <a:t>Margin technically doesn't "count" in the final height/width of the element but it does take up space on the page</a:t>
            </a:r>
            <a:endParaRPr sz="18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6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Sidebar: </a:t>
            </a:r>
            <a:r>
              <a:rPr lang="en"/>
              <a:t>Box Model + margin gotcha box model alternative</a:t>
            </a:r>
            <a:endParaRPr/>
          </a:p>
          <a:p>
            <a:pPr indent="0" lvl="0" marL="0" rtl="0" algn="l">
              <a:spcBef>
                <a:spcPts val="0"/>
              </a:spcBef>
              <a:spcAft>
                <a:spcPts val="0"/>
              </a:spcAft>
              <a:buNone/>
            </a:pPr>
            <a:r>
              <a:t/>
            </a:r>
            <a:endParaRPr/>
          </a:p>
        </p:txBody>
      </p:sp>
      <p:sp>
        <p:nvSpPr>
          <p:cNvPr id="477" name="Google Shape;477;p6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You can specify "box-sizing: border-box;" and have the height and width you specify include the padding and the border</a:t>
            </a:r>
            <a:endParaRPr/>
          </a:p>
          <a:p>
            <a:pPr indent="-342900" lvl="0" marL="457200" rtl="0" algn="l">
              <a:spcBef>
                <a:spcPts val="0"/>
              </a:spcBef>
              <a:spcAft>
                <a:spcPts val="0"/>
              </a:spcAft>
              <a:buSzPts val="1800"/>
              <a:buChar char="●"/>
            </a:pPr>
            <a:r>
              <a:rPr lang="en"/>
              <a:t>Sometimes people make </a:t>
            </a:r>
            <a:r>
              <a:rPr b="1" lang="en"/>
              <a:t>all </a:t>
            </a:r>
            <a:r>
              <a:rPr lang="en"/>
              <a:t>of the elements border-box.</a:t>
            </a:r>
            <a:endParaRPr/>
          </a:p>
          <a:p>
            <a:pPr indent="-317500" lvl="1" marL="914400" rtl="0" algn="l">
              <a:spcBef>
                <a:spcPts val="0"/>
              </a:spcBef>
              <a:spcAft>
                <a:spcPts val="0"/>
              </a:spcAft>
              <a:buSzPts val="1400"/>
              <a:buChar char="○"/>
            </a:pPr>
            <a:r>
              <a:rPr lang="en"/>
              <a:t>Don't make this decision lightly and it is likely a decision you'd want to make at the beginning of a project not in the middle</a:t>
            </a:r>
            <a:endParaRPr/>
          </a:p>
          <a:p>
            <a:pPr indent="-317500" lvl="1" marL="914400" rtl="0" algn="l">
              <a:spcBef>
                <a:spcPts val="0"/>
              </a:spcBef>
              <a:spcAft>
                <a:spcPts val="0"/>
              </a:spcAft>
              <a:buSzPts val="1400"/>
              <a:buChar char="○"/>
            </a:pPr>
            <a:r>
              <a:rPr lang="en"/>
              <a:t>While possibly "clever" and helpful be sure to document this choice</a:t>
            </a:r>
            <a:endParaRPr/>
          </a:p>
          <a:p>
            <a:pPr indent="-342900" lvl="0" marL="457200" rtl="0" algn="l">
              <a:spcBef>
                <a:spcPts val="0"/>
              </a:spcBef>
              <a:spcAft>
                <a:spcPts val="0"/>
              </a:spcAft>
              <a:buSzPts val="1800"/>
              <a:buChar char="●"/>
            </a:pPr>
            <a:r>
              <a:rPr lang="en"/>
              <a:t>border-box is the default setting for the &lt;table&gt;, &lt;select&gt;, &lt;button&gt;, radio buttons, checkboxes, and a few other inputs</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1" name="Shape 481"/>
        <p:cNvGrpSpPr/>
        <p:nvPr/>
      </p:nvGrpSpPr>
      <p:grpSpPr>
        <a:xfrm>
          <a:off x="0" y="0"/>
          <a:ext cx="0" cy="0"/>
          <a:chOff x="0" y="0"/>
          <a:chExt cx="0" cy="0"/>
        </a:xfrm>
      </p:grpSpPr>
      <p:sp>
        <p:nvSpPr>
          <p:cNvPr id="482" name="Google Shape;482;p67"/>
          <p:cNvSpPr/>
          <p:nvPr/>
        </p:nvSpPr>
        <p:spPr>
          <a:xfrm>
            <a:off x="4211000" y="169950"/>
            <a:ext cx="4682400" cy="2131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67"/>
          <p:cNvSpPr/>
          <p:nvPr/>
        </p:nvSpPr>
        <p:spPr>
          <a:xfrm>
            <a:off x="4486394" y="376351"/>
            <a:ext cx="4131300" cy="1718700"/>
          </a:xfrm>
          <a:prstGeom prst="rect">
            <a:avLst/>
          </a:prstGeom>
          <a:noFill/>
          <a:ln cap="flat" cmpd="sng" w="3810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67"/>
          <p:cNvSpPr/>
          <p:nvPr/>
        </p:nvSpPr>
        <p:spPr>
          <a:xfrm>
            <a:off x="4883782" y="617124"/>
            <a:ext cx="3336600" cy="1237500"/>
          </a:xfrm>
          <a:prstGeom prst="rect">
            <a:avLst/>
          </a:prstGeom>
          <a:solidFill>
            <a:srgbClr val="B6D7A8"/>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67"/>
          <p:cNvSpPr/>
          <p:nvPr/>
        </p:nvSpPr>
        <p:spPr>
          <a:xfrm>
            <a:off x="4211000" y="2830300"/>
            <a:ext cx="4682400" cy="21318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67"/>
          <p:cNvSpPr/>
          <p:nvPr/>
        </p:nvSpPr>
        <p:spPr>
          <a:xfrm>
            <a:off x="4486394" y="3036701"/>
            <a:ext cx="4131300" cy="1718700"/>
          </a:xfrm>
          <a:prstGeom prst="rect">
            <a:avLst/>
          </a:prstGeom>
          <a:solidFill>
            <a:srgbClr val="B6D7A8"/>
          </a:solidFill>
          <a:ln cap="flat" cmpd="sng" w="38100">
            <a:solidFill>
              <a:srgbClr val="93C47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67"/>
          <p:cNvSpPr/>
          <p:nvPr/>
        </p:nvSpPr>
        <p:spPr>
          <a:xfrm>
            <a:off x="4883782" y="3277474"/>
            <a:ext cx="3336600" cy="1237500"/>
          </a:xfrm>
          <a:prstGeom prst="rect">
            <a:avLst/>
          </a:prstGeom>
          <a:solidFill>
            <a:srgbClr val="B6D7A8"/>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67"/>
          <p:cNvSpPr txBox="1"/>
          <p:nvPr/>
        </p:nvSpPr>
        <p:spPr>
          <a:xfrm>
            <a:off x="556425" y="617125"/>
            <a:ext cx="2808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Width and height of the default box-sizing: content-box</a:t>
            </a:r>
            <a:endParaRPr/>
          </a:p>
        </p:txBody>
      </p:sp>
      <p:sp>
        <p:nvSpPr>
          <p:cNvPr id="489" name="Google Shape;489;p67"/>
          <p:cNvSpPr txBox="1"/>
          <p:nvPr/>
        </p:nvSpPr>
        <p:spPr>
          <a:xfrm>
            <a:off x="1329800" y="2301750"/>
            <a:ext cx="1051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vs</a:t>
            </a:r>
            <a:endParaRPr/>
          </a:p>
        </p:txBody>
      </p:sp>
      <p:sp>
        <p:nvSpPr>
          <p:cNvPr id="490" name="Google Shape;490;p67"/>
          <p:cNvSpPr txBox="1"/>
          <p:nvPr/>
        </p:nvSpPr>
        <p:spPr>
          <a:xfrm>
            <a:off x="556425" y="3427625"/>
            <a:ext cx="2808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Width and height of the box-sizing: border-box</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6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Box Model + margin gotcha: margin gotcha</a:t>
            </a:r>
            <a:endParaRPr/>
          </a:p>
        </p:txBody>
      </p:sp>
      <p:sp>
        <p:nvSpPr>
          <p:cNvPr id="496" name="Google Shape;496;p68"/>
          <p:cNvSpPr txBox="1"/>
          <p:nvPr>
            <p:ph idx="1" type="body"/>
          </p:nvPr>
        </p:nvSpPr>
        <p:spPr>
          <a:xfrm>
            <a:off x="311700" y="1152475"/>
            <a:ext cx="8520600" cy="38052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a:t>When you have two elements that are both display: block; (box-sizing either way) next to each other and they both have margins then those margins </a:t>
            </a:r>
            <a:r>
              <a:rPr i="1" lang="en"/>
              <a:t>collapse.</a:t>
            </a:r>
            <a:r>
              <a:rPr lang="en"/>
              <a:t> For example if you have two divs and html that looked like this</a:t>
            </a:r>
            <a:endParaRPr/>
          </a:p>
          <a:p>
            <a:pPr indent="0" lvl="0" marL="0" rtl="0" algn="l">
              <a:spcBef>
                <a:spcPts val="1200"/>
              </a:spcBef>
              <a:spcAft>
                <a:spcPts val="0"/>
              </a:spcAft>
              <a:buNone/>
            </a:pPr>
            <a:r>
              <a:rPr lang="en">
                <a:latin typeface="Courier New"/>
                <a:ea typeface="Courier New"/>
                <a:cs typeface="Courier New"/>
                <a:sym typeface="Courier New"/>
              </a:rPr>
              <a:t>&lt;div id="div1"&gt;A&lt;/div&gt;</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&lt;div </a:t>
            </a:r>
            <a:r>
              <a:rPr lang="en">
                <a:latin typeface="Courier New"/>
                <a:ea typeface="Courier New"/>
                <a:cs typeface="Courier New"/>
                <a:sym typeface="Courier New"/>
              </a:rPr>
              <a:t>id="div2"</a:t>
            </a:r>
            <a:r>
              <a:rPr lang="en">
                <a:latin typeface="Courier New"/>
                <a:ea typeface="Courier New"/>
                <a:cs typeface="Courier New"/>
                <a:sym typeface="Courier New"/>
              </a:rPr>
              <a:t>&gt;B&lt;/div&gt;</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#div1 {</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margin-bottom: 10px;</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border: 1px solid black;</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width: 100px;</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a:p>
            <a:pPr indent="0" lvl="0" marL="0" rtl="0" algn="l">
              <a:spcBef>
                <a:spcPts val="0"/>
              </a:spcBef>
              <a:spcAft>
                <a:spcPts val="0"/>
              </a:spcAft>
              <a:buNone/>
            </a:pPr>
            <a:r>
              <a:t/>
            </a:r>
            <a:endParaRPr>
              <a:latin typeface="Courier New"/>
              <a:ea typeface="Courier New"/>
              <a:cs typeface="Courier New"/>
              <a:sym typeface="Courier New"/>
            </a:endParaRPr>
          </a:p>
          <a:p>
            <a:pPr indent="0" lvl="0" marL="0" rtl="0" algn="l">
              <a:spcBef>
                <a:spcPts val="0"/>
              </a:spcBef>
              <a:spcAft>
                <a:spcPts val="0"/>
              </a:spcAft>
              <a:buClr>
                <a:schemeClr val="dk1"/>
              </a:buClr>
              <a:buSzPct val="61111"/>
              <a:buFont typeface="Arial"/>
              <a:buNone/>
            </a:pPr>
            <a:r>
              <a:rPr lang="en">
                <a:latin typeface="Courier New"/>
                <a:ea typeface="Courier New"/>
                <a:cs typeface="Courier New"/>
                <a:sym typeface="Courier New"/>
              </a:rPr>
              <a:t>#div2 {</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margin-top: 5px;</a:t>
            </a:r>
            <a:endParaRPr>
              <a:latin typeface="Courier New"/>
              <a:ea typeface="Courier New"/>
              <a:cs typeface="Courier New"/>
              <a:sym typeface="Courier New"/>
            </a:endParaRPr>
          </a:p>
          <a:p>
            <a:pPr indent="0" lvl="0" marL="457200" rtl="0" algn="l">
              <a:spcBef>
                <a:spcPts val="0"/>
              </a:spcBef>
              <a:spcAft>
                <a:spcPts val="0"/>
              </a:spcAft>
              <a:buNone/>
            </a:pPr>
            <a:r>
              <a:rPr lang="en">
                <a:latin typeface="Courier New"/>
                <a:ea typeface="Courier New"/>
                <a:cs typeface="Courier New"/>
                <a:sym typeface="Courier New"/>
              </a:rPr>
              <a:t>border: 1px solid black;</a:t>
            </a:r>
            <a:endParaRPr>
              <a:latin typeface="Courier New"/>
              <a:ea typeface="Courier New"/>
              <a:cs typeface="Courier New"/>
              <a:sym typeface="Courier New"/>
            </a:endParaRPr>
          </a:p>
          <a:p>
            <a:pPr indent="0" lvl="0" marL="457200" rtl="0" algn="l">
              <a:spcBef>
                <a:spcPts val="0"/>
              </a:spcBef>
              <a:spcAft>
                <a:spcPts val="0"/>
              </a:spcAft>
              <a:buClr>
                <a:schemeClr val="dk1"/>
              </a:buClr>
              <a:buSzPct val="61111"/>
              <a:buFont typeface="Arial"/>
              <a:buNone/>
            </a:pPr>
            <a:r>
              <a:rPr lang="en">
                <a:latin typeface="Courier New"/>
                <a:ea typeface="Courier New"/>
                <a:cs typeface="Courier New"/>
                <a:sym typeface="Courier New"/>
              </a:rPr>
              <a:t>width: 100px;</a:t>
            </a:r>
            <a:endParaRPr>
              <a:latin typeface="Courier New"/>
              <a:ea typeface="Courier New"/>
              <a:cs typeface="Courier New"/>
              <a:sym typeface="Courier New"/>
            </a:endParaRPr>
          </a:p>
          <a:p>
            <a:pPr indent="0" lvl="0" marL="0" rtl="0" algn="l">
              <a:spcBef>
                <a:spcPts val="0"/>
              </a:spcBef>
              <a:spcAft>
                <a:spcPts val="0"/>
              </a:spcAft>
              <a:buClr>
                <a:schemeClr val="dk1"/>
              </a:buClr>
              <a:buSzPct val="61111"/>
              <a:buFont typeface="Arial"/>
              <a:buNone/>
            </a:pPr>
            <a:r>
              <a:rPr lang="en">
                <a:latin typeface="Courier New"/>
                <a:ea typeface="Courier New"/>
                <a:cs typeface="Courier New"/>
                <a:sym typeface="Courier New"/>
              </a:rPr>
              <a:t>}</a:t>
            </a:r>
            <a:endParaRPr>
              <a:latin typeface="Courier New"/>
              <a:ea typeface="Courier New"/>
              <a:cs typeface="Courier New"/>
              <a:sym typeface="Courier New"/>
            </a:endParaRPr>
          </a:p>
          <a:p>
            <a:pPr indent="0" lvl="0" marL="0" rtl="0" algn="l">
              <a:spcBef>
                <a:spcPts val="0"/>
              </a:spcBef>
              <a:spcAft>
                <a:spcPts val="0"/>
              </a:spcAft>
              <a:buClr>
                <a:schemeClr val="dk1"/>
              </a:buClr>
              <a:buSzPct val="61111"/>
              <a:buFont typeface="Arial"/>
              <a:buNone/>
            </a:pPr>
            <a:r>
              <a:t/>
            </a:r>
            <a:endParaRPr>
              <a:latin typeface="Courier New"/>
              <a:ea typeface="Courier New"/>
              <a:cs typeface="Courier New"/>
              <a:sym typeface="Courier New"/>
            </a:endParaRPr>
          </a:p>
          <a:p>
            <a:pPr indent="0" lvl="0" marL="0" rtl="0" algn="l">
              <a:spcBef>
                <a:spcPts val="0"/>
              </a:spcBef>
              <a:spcAft>
                <a:spcPts val="1200"/>
              </a:spcAft>
              <a:buNone/>
            </a:pPr>
            <a:r>
              <a:rPr lang="en"/>
              <a:t>Then they would display with 10px of margin in between them. NOT 15px as you might reasonably assume.</a:t>
            </a:r>
            <a:endParaRPr/>
          </a:p>
        </p:txBody>
      </p:sp>
      <p:pic>
        <p:nvPicPr>
          <p:cNvPr id="497" name="Google Shape;497;p68"/>
          <p:cNvPicPr preferRelativeResize="0"/>
          <p:nvPr/>
        </p:nvPicPr>
        <p:blipFill rotWithShape="1">
          <a:blip r:embed="rId3">
            <a:alphaModFix/>
          </a:blip>
          <a:srcRect b="71283" l="0" r="82303" t="0"/>
          <a:stretch/>
        </p:blipFill>
        <p:spPr>
          <a:xfrm>
            <a:off x="6487550" y="2119225"/>
            <a:ext cx="1618150" cy="844950"/>
          </a:xfrm>
          <a:prstGeom prst="rect">
            <a:avLst/>
          </a:prstGeom>
          <a:noFill/>
          <a:ln>
            <a:noFill/>
          </a:ln>
        </p:spPr>
      </p:pic>
      <p:pic>
        <p:nvPicPr>
          <p:cNvPr id="498" name="Google Shape;498;p68"/>
          <p:cNvPicPr preferRelativeResize="0"/>
          <p:nvPr/>
        </p:nvPicPr>
        <p:blipFill rotWithShape="1">
          <a:blip r:embed="rId4">
            <a:alphaModFix/>
          </a:blip>
          <a:srcRect b="71283" l="0" r="84931" t="0"/>
          <a:stretch/>
        </p:blipFill>
        <p:spPr>
          <a:xfrm>
            <a:off x="4264975" y="2119225"/>
            <a:ext cx="1377874" cy="844950"/>
          </a:xfrm>
          <a:prstGeom prst="rect">
            <a:avLst/>
          </a:prstGeom>
          <a:noFill/>
          <a:ln>
            <a:noFill/>
          </a:ln>
        </p:spPr>
      </p:pic>
      <p:sp>
        <p:nvSpPr>
          <p:cNvPr id="499" name="Google Shape;499;p68"/>
          <p:cNvSpPr txBox="1"/>
          <p:nvPr/>
        </p:nvSpPr>
        <p:spPr>
          <a:xfrm>
            <a:off x="4264975" y="1750300"/>
            <a:ext cx="2643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Expectation:</a:t>
            </a:r>
            <a:endParaRPr/>
          </a:p>
        </p:txBody>
      </p:sp>
      <p:sp>
        <p:nvSpPr>
          <p:cNvPr id="500" name="Google Shape;500;p68"/>
          <p:cNvSpPr txBox="1"/>
          <p:nvPr/>
        </p:nvSpPr>
        <p:spPr>
          <a:xfrm>
            <a:off x="6487550" y="1750300"/>
            <a:ext cx="2643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Reality</a:t>
            </a:r>
            <a:r>
              <a:rPr lang="en"/>
              <a:t>:</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sp>
        <p:nvSpPr>
          <p:cNvPr id="505" name="Google Shape;505;p6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506" name="Google Shape;506;p6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507" name="Google Shape;507;p69"/>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7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Layouts through the ages</a:t>
            </a:r>
            <a:endParaRPr/>
          </a:p>
        </p:txBody>
      </p:sp>
      <p:sp>
        <p:nvSpPr>
          <p:cNvPr id="513" name="Google Shape;513;p7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HTML tables</a:t>
            </a:r>
            <a:endParaRPr/>
          </a:p>
          <a:p>
            <a:pPr indent="-342900" lvl="0" marL="457200" rtl="0" algn="l">
              <a:spcBef>
                <a:spcPts val="0"/>
              </a:spcBef>
              <a:spcAft>
                <a:spcPts val="0"/>
              </a:spcAft>
              <a:buSzPts val="1800"/>
              <a:buChar char="●"/>
            </a:pPr>
            <a:r>
              <a:rPr lang="en"/>
              <a:t>CSS divs + floating</a:t>
            </a:r>
            <a:endParaRPr/>
          </a:p>
          <a:p>
            <a:pPr indent="-342900" lvl="0" marL="457200" rtl="0" algn="l">
              <a:spcBef>
                <a:spcPts val="0"/>
              </a:spcBef>
              <a:spcAft>
                <a:spcPts val="0"/>
              </a:spcAft>
              <a:buSzPts val="1800"/>
              <a:buChar char="●"/>
            </a:pPr>
            <a:r>
              <a:rPr lang="en"/>
              <a:t>Responsiveness </a:t>
            </a:r>
            <a:r>
              <a:rPr lang="en"/>
              <a:t>and Media Queries</a:t>
            </a:r>
            <a:endParaRPr/>
          </a:p>
          <a:p>
            <a:pPr indent="-342900" lvl="0" marL="457200" rtl="0" algn="l">
              <a:spcBef>
                <a:spcPts val="0"/>
              </a:spcBef>
              <a:spcAft>
                <a:spcPts val="0"/>
              </a:spcAft>
              <a:buSzPts val="1800"/>
              <a:buChar char="●"/>
            </a:pPr>
            <a:r>
              <a:rPr b="1" lang="en"/>
              <a:t>Flexbox</a:t>
            </a:r>
            <a:endParaRPr b="1"/>
          </a:p>
          <a:p>
            <a:pPr indent="-342900" lvl="0" marL="457200" rtl="0" algn="l">
              <a:spcBef>
                <a:spcPts val="0"/>
              </a:spcBef>
              <a:spcAft>
                <a:spcPts val="0"/>
              </a:spcAft>
              <a:buSzPts val="1800"/>
              <a:buChar char="●"/>
            </a:pPr>
            <a:r>
              <a:rPr b="1" lang="en"/>
              <a:t>CSS Grid</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7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HTML Tables as layout</a:t>
            </a:r>
            <a:endParaRPr/>
          </a:p>
        </p:txBody>
      </p:sp>
      <p:sp>
        <p:nvSpPr>
          <p:cNvPr id="519" name="Google Shape;519;p71"/>
          <p:cNvSpPr txBox="1"/>
          <p:nvPr>
            <p:ph idx="1" type="body"/>
          </p:nvPr>
        </p:nvSpPr>
        <p:spPr>
          <a:xfrm>
            <a:off x="311700" y="1152475"/>
            <a:ext cx="8520600" cy="14193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Pre-CSS/Initial CSS1</a:t>
            </a:r>
            <a:endParaRPr/>
          </a:p>
          <a:p>
            <a:pPr indent="-342900" lvl="0" marL="457200" rtl="0" algn="l">
              <a:spcBef>
                <a:spcPts val="0"/>
              </a:spcBef>
              <a:spcAft>
                <a:spcPts val="0"/>
              </a:spcAft>
              <a:buSzPts val="1800"/>
              <a:buChar char="●"/>
            </a:pPr>
            <a:r>
              <a:rPr lang="en"/>
              <a:t>Not much to say here other than this is what people did HTML tables are supposed to be for things that are "tabular data" but there weren't other options for layout other than one after the other left center or right</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Sidebar: RFCs versus W3C "Recommendations"</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What is the W3C?</a:t>
            </a:r>
            <a:endParaRPr/>
          </a:p>
          <a:p>
            <a:pPr indent="-317500" lvl="1" marL="914400" rtl="0" algn="l">
              <a:spcBef>
                <a:spcPts val="0"/>
              </a:spcBef>
              <a:spcAft>
                <a:spcPts val="0"/>
              </a:spcAft>
              <a:buSzPts val="1400"/>
              <a:buChar char="○"/>
            </a:pPr>
            <a:r>
              <a:rPr lang="en"/>
              <a:t>World Wide Web Consortium, founded 1994, international community that any organization can join</a:t>
            </a:r>
            <a:endParaRPr/>
          </a:p>
          <a:p>
            <a:pPr indent="-342900" lvl="0" marL="457200" rtl="0" algn="l">
              <a:spcBef>
                <a:spcPts val="0"/>
              </a:spcBef>
              <a:spcAft>
                <a:spcPts val="0"/>
              </a:spcAft>
              <a:buSzPts val="1800"/>
              <a:buChar char="●"/>
            </a:pPr>
            <a:r>
              <a:rPr lang="en"/>
              <a:t>What is a W3C Recommendation?</a:t>
            </a:r>
            <a:endParaRPr/>
          </a:p>
          <a:p>
            <a:pPr indent="-317500" lvl="1" marL="914400" rtl="0" algn="l">
              <a:spcBef>
                <a:spcPts val="0"/>
              </a:spcBef>
              <a:spcAft>
                <a:spcPts val="0"/>
              </a:spcAft>
              <a:buSzPts val="1400"/>
              <a:buChar char="○"/>
            </a:pPr>
            <a:r>
              <a:rPr lang="en"/>
              <a:t>A way to standardize a syntax or protocol with respect to the "world wide web"</a:t>
            </a:r>
            <a:endParaRPr/>
          </a:p>
          <a:p>
            <a:pPr indent="-342900" lvl="0" marL="457200" rtl="0" algn="l">
              <a:spcBef>
                <a:spcPts val="0"/>
              </a:spcBef>
              <a:spcAft>
                <a:spcPts val="0"/>
              </a:spcAft>
              <a:buSzPts val="1800"/>
              <a:buChar char="●"/>
            </a:pPr>
            <a:r>
              <a:rPr lang="en"/>
              <a:t>What is a W3C Standard?</a:t>
            </a:r>
            <a:endParaRPr/>
          </a:p>
          <a:p>
            <a:pPr indent="-317500" lvl="1" marL="914400" rtl="0" algn="l">
              <a:spcBef>
                <a:spcPts val="0"/>
              </a:spcBef>
              <a:spcAft>
                <a:spcPts val="0"/>
              </a:spcAft>
              <a:buSzPts val="1400"/>
              <a:buChar char="○"/>
            </a:pPr>
            <a:r>
              <a:rPr lang="en"/>
              <a:t>A recommendation that has been edited, agreed upon, and finalized</a:t>
            </a:r>
            <a:endParaRPr/>
          </a:p>
          <a:p>
            <a:pPr indent="-342900" lvl="0" marL="457200" rtl="0" algn="l">
              <a:spcBef>
                <a:spcPts val="0"/>
              </a:spcBef>
              <a:spcAft>
                <a:spcPts val="0"/>
              </a:spcAft>
              <a:buSzPts val="1800"/>
              <a:buChar char="●"/>
            </a:pPr>
            <a:r>
              <a:rPr lang="en"/>
              <a:t>Very similar processes with different names/groups involved</a:t>
            </a:r>
            <a:endParaRPr/>
          </a:p>
          <a:p>
            <a:pPr indent="-317500" lvl="1" marL="914400" rtl="0" algn="l">
              <a:spcBef>
                <a:spcPts val="0"/>
              </a:spcBef>
              <a:spcAft>
                <a:spcPts val="0"/>
              </a:spcAft>
              <a:buSzPts val="1400"/>
              <a:buChar char="○"/>
            </a:pPr>
            <a:r>
              <a:rPr lang="en"/>
              <a:t>W3C cares about the "web" and less so the "internet" so things like TCP/IP are RFCs and things like HTML/CSS/Web Sockets are W3C Recommendations</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7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CSS divs and floating elements as layout</a:t>
            </a:r>
            <a:endParaRPr/>
          </a:p>
          <a:p>
            <a:pPr indent="0" lvl="0" marL="0" rtl="0" algn="l">
              <a:spcBef>
                <a:spcPts val="0"/>
              </a:spcBef>
              <a:spcAft>
                <a:spcPts val="0"/>
              </a:spcAft>
              <a:buNone/>
            </a:pPr>
            <a:r>
              <a:t/>
            </a:r>
            <a:endParaRPr/>
          </a:p>
        </p:txBody>
      </p:sp>
      <p:sp>
        <p:nvSpPr>
          <p:cNvPr id="525" name="Google Shape;525;p7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Make containers and "float" them to the left or right so they would line up and other content can fill space surrounding them</a:t>
            </a:r>
            <a:endParaRPr/>
          </a:p>
          <a:p>
            <a:pPr indent="-342900" lvl="0" marL="457200" rtl="0" algn="l">
              <a:spcBef>
                <a:spcPts val="0"/>
              </a:spcBef>
              <a:spcAft>
                <a:spcPts val="0"/>
              </a:spcAft>
              <a:buSzPts val="1800"/>
              <a:buChar char="●"/>
            </a:pPr>
            <a:r>
              <a:rPr lang="en"/>
              <a:t>This is alternative to each "block" element taking up an entire line/each element breaking onto new lines</a:t>
            </a:r>
            <a:endParaRPr/>
          </a:p>
          <a:p>
            <a:pPr indent="-342900" lvl="0" marL="457200" rtl="0" algn="l">
              <a:spcBef>
                <a:spcPts val="0"/>
              </a:spcBef>
              <a:spcAft>
                <a:spcPts val="0"/>
              </a:spcAft>
              <a:buSzPts val="1800"/>
              <a:buChar char="●"/>
            </a:pPr>
            <a:r>
              <a:rPr lang="en"/>
              <a:t>Could make a div take 80% and then another take 20% float them both left and then you have a right sidebar</a:t>
            </a:r>
            <a:endParaRPr/>
          </a:p>
          <a:p>
            <a:pPr indent="-342900" lvl="0" marL="457200" rtl="0" algn="l">
              <a:spcBef>
                <a:spcPts val="0"/>
              </a:spcBef>
              <a:spcAft>
                <a:spcPts val="0"/>
              </a:spcAft>
              <a:buSzPts val="1800"/>
              <a:buChar char="●"/>
            </a:pPr>
            <a:r>
              <a:rPr lang="en"/>
              <a:t>Alternative to "floats" is "absolute positioning" you can put any element at a pixel perfect spot by saying to absolute position it and then give coordinates</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7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Responsive Design</a:t>
            </a:r>
            <a:endParaRPr/>
          </a:p>
        </p:txBody>
      </p:sp>
      <p:sp>
        <p:nvSpPr>
          <p:cNvPr id="531" name="Google Shape;531;p7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Mainly a question of how do I get this layout to look good on different sized screens</a:t>
            </a:r>
            <a:endParaRPr/>
          </a:p>
          <a:p>
            <a:pPr indent="-342900" lvl="0" marL="457200" rtl="0" algn="l">
              <a:spcBef>
                <a:spcPts val="0"/>
              </a:spcBef>
              <a:spcAft>
                <a:spcPts val="0"/>
              </a:spcAft>
              <a:buSzPts val="1800"/>
              <a:buChar char="●"/>
            </a:pPr>
            <a:r>
              <a:rPr lang="en"/>
              <a:t>@Media queries allow you to target screens of specific sizes in CSS</a:t>
            </a:r>
            <a:endParaRPr/>
          </a:p>
          <a:p>
            <a:pPr indent="-342900" lvl="0" marL="457200" rtl="0" algn="l">
              <a:spcBef>
                <a:spcPts val="0"/>
              </a:spcBef>
              <a:spcAft>
                <a:spcPts val="0"/>
              </a:spcAft>
              <a:buSzPts val="1800"/>
              <a:buChar char="●"/>
            </a:pPr>
            <a:r>
              <a:rPr lang="en"/>
              <a:t>The viewport is the visible portion of the content. This can be different than the device screen size. Initially smaller devices would have the same viewport and then zoom in/out and pan to view things but now you can specify the viewport size with a meta tag in HTML:</a:t>
            </a:r>
            <a:endParaRPr/>
          </a:p>
          <a:p>
            <a:pPr indent="-317500" lvl="1" marL="914400" rtl="0" algn="l">
              <a:spcBef>
                <a:spcPts val="0"/>
              </a:spcBef>
              <a:spcAft>
                <a:spcPts val="0"/>
              </a:spcAft>
              <a:buSzPts val="1400"/>
              <a:buChar char="○"/>
            </a:pPr>
            <a:r>
              <a:rPr lang="en"/>
              <a:t>&lt;</a:t>
            </a:r>
            <a:r>
              <a:rPr lang="en"/>
              <a:t>meta name="viewport" content="width=device-width, initial-scale=1"&gt;</a:t>
            </a:r>
            <a:endParaRPr/>
          </a:p>
          <a:p>
            <a:pPr indent="-342900" lvl="0" marL="457200" rtl="0" algn="l">
              <a:spcBef>
                <a:spcPts val="0"/>
              </a:spcBef>
              <a:spcAft>
                <a:spcPts val="0"/>
              </a:spcAft>
              <a:buSzPts val="1800"/>
              <a:buChar char="●"/>
            </a:pPr>
            <a:r>
              <a:rPr lang="en"/>
              <a:t>Testing and validation is more complicated as there are more screens sizes and edge cases to test</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7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Media Queries Examples</a:t>
            </a:r>
            <a:endParaRPr/>
          </a:p>
        </p:txBody>
      </p:sp>
      <p:sp>
        <p:nvSpPr>
          <p:cNvPr id="537" name="Google Shape;537;p7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rPr lang="en"/>
              <a:t>The following would apply the rules inside the brackets only if the screen is larger than 576px wide.</a:t>
            </a:r>
            <a:endParaRPr/>
          </a:p>
          <a:p>
            <a:pPr indent="0" lvl="0" marL="0" rtl="0" algn="l">
              <a:spcBef>
                <a:spcPts val="1200"/>
              </a:spcBef>
              <a:spcAft>
                <a:spcPts val="0"/>
              </a:spcAft>
              <a:buNone/>
            </a:pPr>
            <a:r>
              <a:rPr lang="en">
                <a:latin typeface="Courier New"/>
                <a:ea typeface="Courier New"/>
                <a:cs typeface="Courier New"/>
                <a:sym typeface="Courier New"/>
              </a:rPr>
              <a:t>@media (min-width: 576px) { </a:t>
            </a:r>
            <a:endParaRPr>
              <a:latin typeface="Courier New"/>
              <a:ea typeface="Courier New"/>
              <a:cs typeface="Courier New"/>
              <a:sym typeface="Courier New"/>
            </a:endParaRPr>
          </a:p>
          <a:p>
            <a:pPr indent="457200" lvl="0" marL="0" rtl="0" algn="l">
              <a:spcBef>
                <a:spcPts val="1200"/>
              </a:spcBef>
              <a:spcAft>
                <a:spcPts val="0"/>
              </a:spcAft>
              <a:buNone/>
            </a:pPr>
            <a:r>
              <a:rPr lang="en">
                <a:latin typeface="Courier New"/>
                <a:ea typeface="Courier New"/>
                <a:cs typeface="Courier New"/>
                <a:sym typeface="Courier New"/>
              </a:rPr>
              <a:t>some-selector { some-property: some-value; }</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a:p>
            <a:pPr indent="0" lvl="0" marL="0" rtl="0" algn="l">
              <a:spcBef>
                <a:spcPts val="1200"/>
              </a:spcBef>
              <a:spcAft>
                <a:spcPts val="0"/>
              </a:spcAft>
              <a:buNone/>
            </a:pPr>
            <a:r>
              <a:rPr lang="en"/>
              <a:t>Sizes can be chosen by you and combined with other qualifications:</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@media (max-width: 768px) and (orientation: landscape) { }</a:t>
            </a:r>
            <a:endParaRPr>
              <a:latin typeface="Courier New"/>
              <a:ea typeface="Courier New"/>
              <a:cs typeface="Courier New"/>
              <a:sym typeface="Courier New"/>
            </a:endParaRPr>
          </a:p>
          <a:p>
            <a:pPr indent="0" lvl="0" marL="0" rtl="0" algn="l">
              <a:spcBef>
                <a:spcPts val="1200"/>
              </a:spcBef>
              <a:spcAft>
                <a:spcPts val="0"/>
              </a:spcAft>
              <a:buNone/>
            </a:pPr>
            <a:r>
              <a:rPr lang="en">
                <a:latin typeface="Courier New"/>
                <a:ea typeface="Courier New"/>
                <a:cs typeface="Courier New"/>
                <a:sym typeface="Courier New"/>
              </a:rPr>
              <a:t>@media (min-height: 680px) { }</a:t>
            </a:r>
            <a:endParaRPr>
              <a:latin typeface="Courier New"/>
              <a:ea typeface="Courier New"/>
              <a:cs typeface="Courier New"/>
              <a:sym typeface="Courier New"/>
            </a:endParaRPr>
          </a:p>
          <a:p>
            <a:pPr indent="0" lvl="0" marL="0" rtl="0" algn="l">
              <a:spcBef>
                <a:spcPts val="1200"/>
              </a:spcBef>
              <a:spcAft>
                <a:spcPts val="1200"/>
              </a:spcAft>
              <a:buNone/>
            </a:pPr>
            <a:r>
              <a:rPr lang="en"/>
              <a:t>You can also query for devices that are printed, read by screen readers, or displays that are monochrome.</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7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a:t>
            </a:r>
            <a:endParaRPr/>
          </a:p>
        </p:txBody>
      </p:sp>
      <p:sp>
        <p:nvSpPr>
          <p:cNvPr id="543" name="Google Shape;543;p7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Useful for vertically or horizontally spacing items so that each item takes up the same amount of space especially when the amount of space available isn't known in advance (responsive)</a:t>
            </a:r>
            <a:endParaRPr/>
          </a:p>
          <a:p>
            <a:pPr indent="-342900" lvl="0" marL="457200" rtl="0" algn="l">
              <a:spcBef>
                <a:spcPts val="0"/>
              </a:spcBef>
              <a:spcAft>
                <a:spcPts val="0"/>
              </a:spcAft>
              <a:buSzPts val="1800"/>
              <a:buChar char="●"/>
            </a:pPr>
            <a:r>
              <a:rPr lang="en"/>
              <a:t>Make multiple columns the same height</a:t>
            </a:r>
            <a:endParaRPr/>
          </a:p>
          <a:p>
            <a:pPr indent="-342900" lvl="0" marL="457200" rtl="0" algn="l">
              <a:spcBef>
                <a:spcPts val="0"/>
              </a:spcBef>
              <a:spcAft>
                <a:spcPts val="0"/>
              </a:spcAft>
              <a:buSzPts val="1800"/>
              <a:buChar char="●"/>
            </a:pPr>
            <a:r>
              <a:rPr lang="en"/>
              <a:t>Recommended for components and not the layout of the entire page</a:t>
            </a:r>
            <a:endParaRPr/>
          </a:p>
          <a:p>
            <a:pPr indent="-342900" lvl="0" marL="457200" rtl="0" algn="l">
              <a:spcBef>
                <a:spcPts val="0"/>
              </a:spcBef>
              <a:spcAft>
                <a:spcPts val="0"/>
              </a:spcAft>
              <a:buSzPts val="1800"/>
              <a:buChar char="●"/>
            </a:pPr>
            <a:r>
              <a:rPr lang="en"/>
              <a:t>You can now order elements with CSS that are not the same as the DOM order!!</a:t>
            </a:r>
            <a:endParaRPr/>
          </a:p>
          <a:p>
            <a:pPr indent="-342900" lvl="0" marL="457200" rtl="0" algn="l">
              <a:spcBef>
                <a:spcPts val="0"/>
              </a:spcBef>
              <a:spcAft>
                <a:spcPts val="0"/>
              </a:spcAft>
              <a:buSzPts val="1800"/>
              <a:buChar char="●"/>
            </a:pPr>
            <a:r>
              <a:rPr lang="en"/>
              <a:t>Flex is an "inner display" so it affects an element's children when applied</a:t>
            </a:r>
            <a:endParaRPr/>
          </a:p>
          <a:p>
            <a:pPr indent="-317500" lvl="1" marL="914400" rtl="0" algn="l">
              <a:spcBef>
                <a:spcPts val="0"/>
              </a:spcBef>
              <a:spcAft>
                <a:spcPts val="0"/>
              </a:spcAft>
              <a:buSzPts val="1400"/>
              <a:buChar char="○"/>
            </a:pPr>
            <a:r>
              <a:rPr lang="en"/>
              <a:t>specifically </a:t>
            </a:r>
            <a:r>
              <a:rPr i="1" lang="en"/>
              <a:t>all</a:t>
            </a:r>
            <a:r>
              <a:rPr lang="en"/>
              <a:t> </a:t>
            </a:r>
            <a:r>
              <a:rPr i="1" lang="en"/>
              <a:t>descendants </a:t>
            </a:r>
            <a:r>
              <a:rPr lang="en"/>
              <a:t>are affected making it not great for entire pages</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7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49" name="Google Shape;549;p76"/>
          <p:cNvSpPr txBox="1"/>
          <p:nvPr>
            <p:ph idx="1" type="body"/>
          </p:nvPr>
        </p:nvSpPr>
        <p:spPr>
          <a:xfrm>
            <a:off x="311700" y="1152475"/>
            <a:ext cx="48252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   	 &lt;div class="flex-item"&gt;Second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852"/>
              <a:buFont typeface="Arial"/>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50" name="Google Shape;550;p76"/>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flex-direction: row;</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justify-content: space-around;</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51" name="Google Shape;551;p76"/>
          <p:cNvCxnSpPr/>
          <p:nvPr/>
        </p:nvCxnSpPr>
        <p:spPr>
          <a:xfrm>
            <a:off x="412975" y="2570250"/>
            <a:ext cx="4685400" cy="0"/>
          </a:xfrm>
          <a:prstGeom prst="straightConnector1">
            <a:avLst/>
          </a:prstGeom>
          <a:noFill/>
          <a:ln cap="flat" cmpd="sng" w="9525">
            <a:solidFill>
              <a:schemeClr val="dk2"/>
            </a:solidFill>
            <a:prstDash val="solid"/>
            <a:round/>
            <a:headEnd len="med" w="med" type="none"/>
            <a:tailEnd len="med" w="med" type="none"/>
          </a:ln>
        </p:spPr>
      </p:cxnSp>
      <p:pic>
        <p:nvPicPr>
          <p:cNvPr id="552" name="Google Shape;552;p76"/>
          <p:cNvPicPr preferRelativeResize="0"/>
          <p:nvPr/>
        </p:nvPicPr>
        <p:blipFill rotWithShape="1">
          <a:blip r:embed="rId3">
            <a:alphaModFix/>
          </a:blip>
          <a:srcRect b="76073" l="0" r="71004" t="0"/>
          <a:stretch/>
        </p:blipFill>
        <p:spPr>
          <a:xfrm>
            <a:off x="4062250" y="2924775"/>
            <a:ext cx="4685400" cy="1244445"/>
          </a:xfrm>
          <a:prstGeom prst="rect">
            <a:avLst/>
          </a:prstGeom>
          <a:noFill/>
          <a:ln>
            <a:noFill/>
          </a:ln>
        </p:spPr>
      </p:pic>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7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58" name="Google Shape;558;p77"/>
          <p:cNvSpPr txBox="1"/>
          <p:nvPr>
            <p:ph idx="1" type="body"/>
          </p:nvPr>
        </p:nvSpPr>
        <p:spPr>
          <a:xfrm>
            <a:off x="311700" y="1152475"/>
            <a:ext cx="48252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59" name="Google Shape;559;p77"/>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flex-direction: row;</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justify-content: space-between;</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60" name="Google Shape;560;p77"/>
          <p:cNvCxnSpPr/>
          <p:nvPr/>
        </p:nvCxnSpPr>
        <p:spPr>
          <a:xfrm>
            <a:off x="412975" y="2570250"/>
            <a:ext cx="4685400" cy="0"/>
          </a:xfrm>
          <a:prstGeom prst="straightConnector1">
            <a:avLst/>
          </a:prstGeom>
          <a:noFill/>
          <a:ln cap="flat" cmpd="sng" w="9525">
            <a:solidFill>
              <a:schemeClr val="dk2"/>
            </a:solidFill>
            <a:prstDash val="solid"/>
            <a:round/>
            <a:headEnd len="med" w="med" type="none"/>
            <a:tailEnd len="med" w="med" type="none"/>
          </a:ln>
        </p:spPr>
      </p:cxnSp>
      <p:pic>
        <p:nvPicPr>
          <p:cNvPr id="561" name="Google Shape;561;p77"/>
          <p:cNvPicPr preferRelativeResize="0"/>
          <p:nvPr/>
        </p:nvPicPr>
        <p:blipFill rotWithShape="1">
          <a:blip r:embed="rId3">
            <a:alphaModFix/>
          </a:blip>
          <a:srcRect b="76073" l="0" r="70758" t="0"/>
          <a:stretch/>
        </p:blipFill>
        <p:spPr>
          <a:xfrm>
            <a:off x="3972125" y="2932300"/>
            <a:ext cx="5136902" cy="1352870"/>
          </a:xfrm>
          <a:prstGeom prst="rect">
            <a:avLst/>
          </a:prstGeom>
          <a:noFill/>
          <a:ln>
            <a:noFill/>
          </a:ln>
        </p:spPr>
      </p:pic>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5" name="Shape 565"/>
        <p:cNvGrpSpPr/>
        <p:nvPr/>
      </p:nvGrpSpPr>
      <p:grpSpPr>
        <a:xfrm>
          <a:off x="0" y="0"/>
          <a:ext cx="0" cy="0"/>
          <a:chOff x="0" y="0"/>
          <a:chExt cx="0" cy="0"/>
        </a:xfrm>
      </p:grpSpPr>
      <p:sp>
        <p:nvSpPr>
          <p:cNvPr id="566" name="Google Shape;566;p7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67" name="Google Shape;567;p78"/>
          <p:cNvSpPr txBox="1"/>
          <p:nvPr>
            <p:ph idx="1" type="body"/>
          </p:nvPr>
        </p:nvSpPr>
        <p:spPr>
          <a:xfrm>
            <a:off x="311700" y="1152475"/>
            <a:ext cx="48252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68" name="Google Shape;568;p78"/>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flex-direction: row;</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justify-content: space-evenly;</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69" name="Google Shape;569;p78"/>
          <p:cNvCxnSpPr/>
          <p:nvPr/>
        </p:nvCxnSpPr>
        <p:spPr>
          <a:xfrm>
            <a:off x="412975" y="2570250"/>
            <a:ext cx="4685400" cy="0"/>
          </a:xfrm>
          <a:prstGeom prst="straightConnector1">
            <a:avLst/>
          </a:prstGeom>
          <a:noFill/>
          <a:ln cap="flat" cmpd="sng" w="9525">
            <a:solidFill>
              <a:schemeClr val="dk2"/>
            </a:solidFill>
            <a:prstDash val="solid"/>
            <a:round/>
            <a:headEnd len="med" w="med" type="none"/>
            <a:tailEnd len="med" w="med" type="none"/>
          </a:ln>
        </p:spPr>
      </p:cxnSp>
      <p:pic>
        <p:nvPicPr>
          <p:cNvPr id="570" name="Google Shape;570;p78"/>
          <p:cNvPicPr preferRelativeResize="0"/>
          <p:nvPr/>
        </p:nvPicPr>
        <p:blipFill rotWithShape="1">
          <a:blip r:embed="rId3">
            <a:alphaModFix/>
          </a:blip>
          <a:srcRect b="76584" l="0" r="69937" t="0"/>
          <a:stretch/>
        </p:blipFill>
        <p:spPr>
          <a:xfrm>
            <a:off x="3957100" y="2924800"/>
            <a:ext cx="4785600" cy="1199774"/>
          </a:xfrm>
          <a:prstGeom prst="rect">
            <a:avLst/>
          </a:prstGeom>
          <a:noFill/>
          <a:ln>
            <a:noFill/>
          </a:ln>
        </p:spPr>
      </p:pic>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4" name="Shape 574"/>
        <p:cNvGrpSpPr/>
        <p:nvPr/>
      </p:nvGrpSpPr>
      <p:grpSpPr>
        <a:xfrm>
          <a:off x="0" y="0"/>
          <a:ext cx="0" cy="0"/>
          <a:chOff x="0" y="0"/>
          <a:chExt cx="0" cy="0"/>
        </a:xfrm>
      </p:grpSpPr>
      <p:sp>
        <p:nvSpPr>
          <p:cNvPr id="575" name="Google Shape;575;p7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76" name="Google Shape;576;p79"/>
          <p:cNvSpPr txBox="1"/>
          <p:nvPr>
            <p:ph idx="1" type="body"/>
          </p:nvPr>
        </p:nvSpPr>
        <p:spPr>
          <a:xfrm>
            <a:off x="311700" y="1152475"/>
            <a:ext cx="61767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 most-important"&gt;Second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77" name="Google Shape;577;p79"/>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flex-direction: row;</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justify-content: space-evenly;</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order: 2;</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78" name="Google Shape;578;p79"/>
          <p:cNvCxnSpPr/>
          <p:nvPr/>
        </p:nvCxnSpPr>
        <p:spPr>
          <a:xfrm>
            <a:off x="412975" y="2570250"/>
            <a:ext cx="6165600" cy="0"/>
          </a:xfrm>
          <a:prstGeom prst="straightConnector1">
            <a:avLst/>
          </a:prstGeom>
          <a:noFill/>
          <a:ln cap="flat" cmpd="sng" w="9525">
            <a:solidFill>
              <a:schemeClr val="dk2"/>
            </a:solidFill>
            <a:prstDash val="solid"/>
            <a:round/>
            <a:headEnd len="med" w="med" type="none"/>
            <a:tailEnd len="med" w="med" type="none"/>
          </a:ln>
        </p:spPr>
      </p:cxnSp>
      <p:sp>
        <p:nvSpPr>
          <p:cNvPr id="579" name="Google Shape;579;p79"/>
          <p:cNvSpPr txBox="1"/>
          <p:nvPr>
            <p:ph idx="1" type="body"/>
          </p:nvPr>
        </p:nvSpPr>
        <p:spPr>
          <a:xfrm>
            <a:off x="38196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.most-important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order: 1;</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pic>
        <p:nvPicPr>
          <p:cNvPr id="580" name="Google Shape;580;p79"/>
          <p:cNvPicPr preferRelativeResize="0"/>
          <p:nvPr/>
        </p:nvPicPr>
        <p:blipFill rotWithShape="1">
          <a:blip r:embed="rId3">
            <a:alphaModFix/>
          </a:blip>
          <a:srcRect b="78068" l="0" r="72357" t="0"/>
          <a:stretch/>
        </p:blipFill>
        <p:spPr>
          <a:xfrm>
            <a:off x="3897025" y="3589100"/>
            <a:ext cx="4243224" cy="1083600"/>
          </a:xfrm>
          <a:prstGeom prst="rect">
            <a:avLst/>
          </a:prstGeom>
          <a:noFill/>
          <a:ln>
            <a:noFill/>
          </a:ln>
        </p:spPr>
      </p:pic>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8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86" name="Google Shape;586;p80"/>
          <p:cNvSpPr txBox="1"/>
          <p:nvPr>
            <p:ph idx="1" type="body"/>
          </p:nvPr>
        </p:nvSpPr>
        <p:spPr>
          <a:xfrm>
            <a:off x="311700" y="1152475"/>
            <a:ext cx="61767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 most-important"&gt;Second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87" name="Google Shape;587;p80"/>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flex-direction: row;</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justify-content: space-evenly;</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88" name="Google Shape;588;p80"/>
          <p:cNvCxnSpPr/>
          <p:nvPr/>
        </p:nvCxnSpPr>
        <p:spPr>
          <a:xfrm>
            <a:off x="412975" y="2570250"/>
            <a:ext cx="6165600" cy="0"/>
          </a:xfrm>
          <a:prstGeom prst="straightConnector1">
            <a:avLst/>
          </a:prstGeom>
          <a:noFill/>
          <a:ln cap="flat" cmpd="sng" w="9525">
            <a:solidFill>
              <a:schemeClr val="dk2"/>
            </a:solidFill>
            <a:prstDash val="solid"/>
            <a:round/>
            <a:headEnd len="med" w="med" type="none"/>
            <a:tailEnd len="med" w="med" type="none"/>
          </a:ln>
        </p:spPr>
      </p:cxnSp>
      <p:sp>
        <p:nvSpPr>
          <p:cNvPr id="589" name="Google Shape;589;p80"/>
          <p:cNvSpPr txBox="1"/>
          <p:nvPr>
            <p:ph idx="1" type="body"/>
          </p:nvPr>
        </p:nvSpPr>
        <p:spPr>
          <a:xfrm>
            <a:off x="38196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.most-important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flex-basis: 90%;</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pic>
        <p:nvPicPr>
          <p:cNvPr id="590" name="Google Shape;590;p80"/>
          <p:cNvPicPr preferRelativeResize="0"/>
          <p:nvPr/>
        </p:nvPicPr>
        <p:blipFill rotWithShape="1">
          <a:blip r:embed="rId3">
            <a:alphaModFix/>
          </a:blip>
          <a:srcRect b="76073" l="0" r="70019" t="0"/>
          <a:stretch/>
        </p:blipFill>
        <p:spPr>
          <a:xfrm>
            <a:off x="4032200" y="3367775"/>
            <a:ext cx="4963075" cy="1274875"/>
          </a:xfrm>
          <a:prstGeom prst="rect">
            <a:avLst/>
          </a:prstGeom>
          <a:noFill/>
          <a:ln>
            <a:noFill/>
          </a:ln>
        </p:spPr>
      </p:pic>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8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Flexbox Example</a:t>
            </a:r>
            <a:endParaRPr/>
          </a:p>
        </p:txBody>
      </p:sp>
      <p:sp>
        <p:nvSpPr>
          <p:cNvPr id="596" name="Google Shape;596;p81"/>
          <p:cNvSpPr txBox="1"/>
          <p:nvPr>
            <p:ph idx="1" type="body"/>
          </p:nvPr>
        </p:nvSpPr>
        <p:spPr>
          <a:xfrm>
            <a:off x="311700" y="1152475"/>
            <a:ext cx="48252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class="flex-parent"&gt;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class="flex-item"&gt;First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class="flex-item"&gt;Second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 class="flex-item"&gt;Third element!&lt;/div&gt;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    &lt;/div&gt;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&lt;/body&gt;</a:t>
            </a:r>
            <a:endParaRPr sz="807">
              <a:latin typeface="Courier New"/>
              <a:ea typeface="Courier New"/>
              <a:cs typeface="Courier New"/>
              <a:sym typeface="Courier New"/>
            </a:endParaRPr>
          </a:p>
        </p:txBody>
      </p:sp>
      <p:sp>
        <p:nvSpPr>
          <p:cNvPr id="597" name="Google Shape;597;p81"/>
          <p:cNvSpPr txBox="1"/>
          <p:nvPr>
            <p:ph idx="1" type="body"/>
          </p:nvPr>
        </p:nvSpPr>
        <p:spPr>
          <a:xfrm>
            <a:off x="311700" y="2571750"/>
            <a:ext cx="3507900" cy="240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.flex-parent {</a:t>
            </a:r>
            <a:endParaRPr sz="11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1195">
                <a:latin typeface="Courier New"/>
                <a:ea typeface="Courier New"/>
                <a:cs typeface="Courier New"/>
                <a:sym typeface="Courier New"/>
              </a:rPr>
              <a:t>display: flex;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flex-direction: column;</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solid black;</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width: 500px;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height: 100px;</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justify-content: space-around;</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.flex-item {</a:t>
            </a:r>
            <a:endParaRPr sz="11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1195">
                <a:latin typeface="Courier New"/>
                <a:ea typeface="Courier New"/>
                <a:cs typeface="Courier New"/>
                <a:sym typeface="Courier New"/>
              </a:rPr>
              <a:t> 	border: 1px dashed blue;</a:t>
            </a:r>
            <a:endParaRPr sz="11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1195">
                <a:latin typeface="Courier New"/>
                <a:ea typeface="Courier New"/>
                <a:cs typeface="Courier New"/>
                <a:sym typeface="Courier New"/>
              </a:rPr>
              <a:t>}</a:t>
            </a:r>
            <a:endParaRPr sz="1195">
              <a:latin typeface="Courier New"/>
              <a:ea typeface="Courier New"/>
              <a:cs typeface="Courier New"/>
              <a:sym typeface="Courier New"/>
            </a:endParaRPr>
          </a:p>
        </p:txBody>
      </p:sp>
      <p:cxnSp>
        <p:nvCxnSpPr>
          <p:cNvPr id="598" name="Google Shape;598;p81"/>
          <p:cNvCxnSpPr/>
          <p:nvPr/>
        </p:nvCxnSpPr>
        <p:spPr>
          <a:xfrm>
            <a:off x="412975" y="2570250"/>
            <a:ext cx="4685400" cy="0"/>
          </a:xfrm>
          <a:prstGeom prst="straightConnector1">
            <a:avLst/>
          </a:prstGeom>
          <a:noFill/>
          <a:ln cap="flat" cmpd="sng" w="9525">
            <a:solidFill>
              <a:schemeClr val="dk2"/>
            </a:solidFill>
            <a:prstDash val="solid"/>
            <a:round/>
            <a:headEnd len="med" w="med" type="none"/>
            <a:tailEnd len="med" w="med" type="none"/>
          </a:ln>
        </p:spPr>
      </p:cxnSp>
      <p:pic>
        <p:nvPicPr>
          <p:cNvPr id="599" name="Google Shape;599;p81"/>
          <p:cNvPicPr preferRelativeResize="0"/>
          <p:nvPr/>
        </p:nvPicPr>
        <p:blipFill rotWithShape="1">
          <a:blip r:embed="rId3">
            <a:alphaModFix/>
          </a:blip>
          <a:srcRect b="74797" l="0" r="70922" t="0"/>
          <a:stretch/>
        </p:blipFill>
        <p:spPr>
          <a:xfrm>
            <a:off x="4122300" y="2909775"/>
            <a:ext cx="4758250" cy="1327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Sidebar fin.</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en"/>
              <a:t>There are many "standards" at various stages of </a:t>
            </a:r>
            <a:r>
              <a:rPr b="1" lang="en"/>
              <a:t>adoption</a:t>
            </a:r>
            <a:r>
              <a:rPr lang="en"/>
              <a:t>. (obligatory xkcd 927)</a:t>
            </a:r>
            <a:endParaRPr/>
          </a:p>
          <a:p>
            <a:pPr indent="0" lvl="0" marL="0" rtl="0" algn="l">
              <a:spcBef>
                <a:spcPts val="1200"/>
              </a:spcBef>
              <a:spcAft>
                <a:spcPts val="0"/>
              </a:spcAft>
              <a:buNone/>
            </a:pPr>
            <a:r>
              <a:rPr lang="en"/>
              <a:t>Everything that is good and bad about the internet is because it is a collaborative and evolving project.</a:t>
            </a:r>
            <a:endParaRPr/>
          </a:p>
          <a:p>
            <a:pPr indent="0" lvl="0" marL="0" rtl="0" algn="l">
              <a:spcBef>
                <a:spcPts val="1200"/>
              </a:spcBef>
              <a:spcAft>
                <a:spcPts val="0"/>
              </a:spcAft>
              <a:buNone/>
            </a:pPr>
            <a:r>
              <a:rPr lang="en"/>
              <a:t>Anyone can make a RFC or make a comment</a:t>
            </a:r>
            <a:endParaRPr/>
          </a:p>
          <a:p>
            <a:pPr indent="0" lvl="0" marL="0" rtl="0" algn="l">
              <a:spcBef>
                <a:spcPts val="1200"/>
              </a:spcBef>
              <a:spcAft>
                <a:spcPts val="0"/>
              </a:spcAft>
              <a:buNone/>
            </a:pPr>
            <a:r>
              <a:rPr lang="en"/>
              <a:t>RFCs and W3Cs are generally very dry and for people that are </a:t>
            </a:r>
            <a:r>
              <a:rPr i="1" lang="en"/>
              <a:t>implementing</a:t>
            </a:r>
            <a:r>
              <a:rPr lang="en"/>
              <a:t> the spec not using the spec so they contain information about how things work not how to use them.</a:t>
            </a:r>
            <a:endParaRPr/>
          </a:p>
          <a:p>
            <a:pPr indent="0" lvl="0" marL="0" rtl="0" algn="l">
              <a:spcBef>
                <a:spcPts val="1200"/>
              </a:spcBef>
              <a:spcAft>
                <a:spcPts val="1200"/>
              </a:spcAft>
              <a:buNone/>
            </a:pPr>
            <a:r>
              <a:rPr lang="en"/>
              <a:t>The rest of this talk will be about how to use them. Just know that the theoretical "truth" is contained somewhere between the specs and the source code of the implementations.</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sp>
        <p:nvSpPr>
          <p:cNvPr id="604" name="Google Shape;604;p8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Grid</a:t>
            </a:r>
            <a:endParaRPr/>
          </a:p>
        </p:txBody>
      </p:sp>
      <p:sp>
        <p:nvSpPr>
          <p:cNvPr id="605" name="Google Shape;605;p8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Is recommended for full page layout</a:t>
            </a:r>
            <a:endParaRPr/>
          </a:p>
          <a:p>
            <a:pPr indent="-342900" lvl="0" marL="457200" rtl="0" algn="l">
              <a:spcBef>
                <a:spcPts val="0"/>
              </a:spcBef>
              <a:spcAft>
                <a:spcPts val="0"/>
              </a:spcAft>
              <a:buSzPts val="1800"/>
              <a:buChar char="●"/>
            </a:pPr>
            <a:r>
              <a:rPr lang="en"/>
              <a:t>You define the number of rows, columns, and their sizes of the grid</a:t>
            </a:r>
            <a:endParaRPr/>
          </a:p>
          <a:p>
            <a:pPr indent="-342900" lvl="0" marL="457200" rtl="0" algn="l">
              <a:spcBef>
                <a:spcPts val="0"/>
              </a:spcBef>
              <a:spcAft>
                <a:spcPts val="0"/>
              </a:spcAft>
              <a:buSzPts val="1800"/>
              <a:buChar char="●"/>
            </a:pPr>
            <a:r>
              <a:rPr lang="en"/>
              <a:t>Then each child defines which of the rows/columns to take up and how to align itself within that area</a:t>
            </a:r>
            <a:endParaRPr/>
          </a:p>
          <a:p>
            <a:pPr indent="-342900" lvl="0" marL="457200" rtl="0" algn="l">
              <a:spcBef>
                <a:spcPts val="0"/>
              </a:spcBef>
              <a:spcAft>
                <a:spcPts val="0"/>
              </a:spcAft>
              <a:buSzPts val="1800"/>
              <a:buChar char="●"/>
            </a:pPr>
            <a:r>
              <a:rPr lang="en"/>
              <a:t>Grid </a:t>
            </a:r>
            <a:r>
              <a:rPr lang="en"/>
              <a:t>is an "inner display" so it affects an element's children when applied</a:t>
            </a:r>
            <a:endParaRPr/>
          </a:p>
          <a:p>
            <a:pPr indent="-342900" lvl="0" marL="457200" rtl="0" algn="l">
              <a:spcBef>
                <a:spcPts val="0"/>
              </a:spcBef>
              <a:spcAft>
                <a:spcPts val="0"/>
              </a:spcAft>
              <a:buSzPts val="1800"/>
              <a:buChar char="●"/>
            </a:pPr>
            <a:r>
              <a:rPr lang="en"/>
              <a:t>Made responsive via media queries</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9" name="Shape 609"/>
        <p:cNvGrpSpPr/>
        <p:nvPr/>
      </p:nvGrpSpPr>
      <p:grpSpPr>
        <a:xfrm>
          <a:off x="0" y="0"/>
          <a:ext cx="0" cy="0"/>
          <a:chOff x="0" y="0"/>
          <a:chExt cx="0" cy="0"/>
        </a:xfrm>
      </p:grpSpPr>
      <p:sp>
        <p:nvSpPr>
          <p:cNvPr id="610" name="Google Shape;610;p8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Grid </a:t>
            </a:r>
            <a:r>
              <a:rPr lang="en"/>
              <a:t>Example</a:t>
            </a:r>
            <a:endParaRPr/>
          </a:p>
        </p:txBody>
      </p:sp>
      <p:sp>
        <p:nvSpPr>
          <p:cNvPr id="611" name="Google Shape;611;p83"/>
          <p:cNvSpPr txBox="1"/>
          <p:nvPr>
            <p:ph idx="1" type="body"/>
          </p:nvPr>
        </p:nvSpPr>
        <p:spPr>
          <a:xfrm>
            <a:off x="311700" y="1152475"/>
            <a:ext cx="61767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&lt;body&gt;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 class="grid-parent"&gt;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 class="grid-item grid-item-header"&gt;Header&lt;/div&gt;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 class="grid-item grid-item-left"&gt;Left Sidebar&lt;/div&gt;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 class="grid-item grid-item-right"&gt;Right Sidebar&lt;/div&gt;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 class="grid-item grid-item-main"&gt;Main Content&lt;/div&gt;</a:t>
            </a:r>
            <a:endParaRPr sz="9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995">
                <a:latin typeface="Courier New"/>
                <a:ea typeface="Courier New"/>
                <a:cs typeface="Courier New"/>
                <a:sym typeface="Courier New"/>
              </a:rPr>
              <a:t>    &lt;/div&gt;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995">
                <a:latin typeface="Courier New"/>
                <a:ea typeface="Courier New"/>
                <a:cs typeface="Courier New"/>
                <a:sym typeface="Courier New"/>
              </a:rPr>
              <a:t>&lt;/body&gt;</a:t>
            </a:r>
            <a:endParaRPr sz="995">
              <a:latin typeface="Courier New"/>
              <a:ea typeface="Courier New"/>
              <a:cs typeface="Courier New"/>
              <a:sym typeface="Courier New"/>
            </a:endParaRPr>
          </a:p>
        </p:txBody>
      </p:sp>
      <p:sp>
        <p:nvSpPr>
          <p:cNvPr id="612" name="Google Shape;612;p83"/>
          <p:cNvSpPr txBox="1"/>
          <p:nvPr>
            <p:ph idx="1" type="body"/>
          </p:nvPr>
        </p:nvSpPr>
        <p:spPr>
          <a:xfrm>
            <a:off x="311700" y="2417850"/>
            <a:ext cx="3443400" cy="2500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.grid-parent {</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a:t>
            </a:r>
            <a:r>
              <a:rPr lang="en" sz="895">
                <a:latin typeface="Courier New"/>
                <a:ea typeface="Courier New"/>
                <a:cs typeface="Courier New"/>
                <a:sym typeface="Courier New"/>
              </a:rPr>
              <a:t>display: grid;</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grid-template-columns: 25% 50% 25%;</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grid-template-rows: 25% 25% 25% 25%;</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border: 1px solid black;</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width: 500px;</a:t>
            </a:r>
            <a:endParaRPr sz="7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height: 500px;</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.grid-item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border: 1px dashed blue;</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.grid-item-header {</a:t>
            </a:r>
            <a:endParaRPr sz="895">
              <a:latin typeface="Courier New"/>
              <a:ea typeface="Courier New"/>
              <a:cs typeface="Courier New"/>
              <a:sym typeface="Courier New"/>
            </a:endParaRPr>
          </a:p>
          <a:p>
            <a:pPr indent="45720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grid-column: 1 / span 3;</a:t>
            </a:r>
            <a:endParaRPr sz="895">
              <a:latin typeface="Courier New"/>
              <a:ea typeface="Courier New"/>
              <a:cs typeface="Courier New"/>
              <a:sym typeface="Courier New"/>
            </a:endParaRPr>
          </a:p>
          <a:p>
            <a:pPr indent="0" lvl="0" marL="0" rtl="0" algn="l">
              <a:lnSpc>
                <a:spcPct val="95000"/>
              </a:lnSpc>
              <a:spcBef>
                <a:spcPts val="0"/>
              </a:spcBef>
              <a:spcAft>
                <a:spcPts val="0"/>
              </a:spcAft>
              <a:buClr>
                <a:schemeClr val="dk1"/>
              </a:buClr>
              <a:buSzPts val="1100"/>
              <a:buFont typeface="Arial"/>
              <a:buNone/>
            </a:pPr>
            <a:r>
              <a:rPr lang="en" sz="895">
                <a:latin typeface="Courier New"/>
                <a:ea typeface="Courier New"/>
                <a:cs typeface="Courier New"/>
                <a:sym typeface="Courier New"/>
              </a:rPr>
              <a:t>   	grid-row: 1 /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p:txBody>
      </p:sp>
      <p:cxnSp>
        <p:nvCxnSpPr>
          <p:cNvPr id="613" name="Google Shape;613;p83"/>
          <p:cNvCxnSpPr/>
          <p:nvPr/>
        </p:nvCxnSpPr>
        <p:spPr>
          <a:xfrm>
            <a:off x="412975" y="2455400"/>
            <a:ext cx="5211900" cy="0"/>
          </a:xfrm>
          <a:prstGeom prst="straightConnector1">
            <a:avLst/>
          </a:prstGeom>
          <a:noFill/>
          <a:ln cap="flat" cmpd="sng" w="9525">
            <a:solidFill>
              <a:schemeClr val="dk2"/>
            </a:solidFill>
            <a:prstDash val="solid"/>
            <a:round/>
            <a:headEnd len="med" w="med" type="none"/>
            <a:tailEnd len="med" w="med" type="none"/>
          </a:ln>
        </p:spPr>
      </p:cxnSp>
      <p:sp>
        <p:nvSpPr>
          <p:cNvPr id="614" name="Google Shape;614;p83"/>
          <p:cNvSpPr txBox="1"/>
          <p:nvPr>
            <p:ph idx="1" type="body"/>
          </p:nvPr>
        </p:nvSpPr>
        <p:spPr>
          <a:xfrm>
            <a:off x="3334625" y="2417850"/>
            <a:ext cx="3443400" cy="2500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.grid-item-left {</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grid-column: 1 / 1;</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grid-row: 2 / span 2;</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.grid-item-main {</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grid-column: 2 / span 1;</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grid-row: 2 / span 3;</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.grid-item-right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grid-column: 3 / span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grid-row: 2 / span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895">
              <a:latin typeface="Courier New"/>
              <a:ea typeface="Courier New"/>
              <a:cs typeface="Courier New"/>
              <a:sym typeface="Courier New"/>
            </a:endParaRPr>
          </a:p>
        </p:txBody>
      </p:sp>
      <p:pic>
        <p:nvPicPr>
          <p:cNvPr id="615" name="Google Shape;615;p83"/>
          <p:cNvPicPr preferRelativeResize="0"/>
          <p:nvPr/>
        </p:nvPicPr>
        <p:blipFill rotWithShape="1">
          <a:blip r:embed="rId3">
            <a:alphaModFix/>
          </a:blip>
          <a:srcRect b="0" l="0" r="71579" t="0"/>
          <a:stretch/>
        </p:blipFill>
        <p:spPr>
          <a:xfrm>
            <a:off x="5849325" y="1377975"/>
            <a:ext cx="2598773" cy="2943225"/>
          </a:xfrm>
          <a:prstGeom prst="rect">
            <a:avLst/>
          </a:prstGeom>
          <a:noFill/>
          <a:ln>
            <a:noFill/>
          </a:ln>
        </p:spPr>
      </p:pic>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8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Grid Example</a:t>
            </a:r>
            <a:endParaRPr/>
          </a:p>
        </p:txBody>
      </p:sp>
      <p:sp>
        <p:nvSpPr>
          <p:cNvPr id="621" name="Google Shape;621;p84"/>
          <p:cNvSpPr txBox="1"/>
          <p:nvPr>
            <p:ph idx="1" type="body"/>
          </p:nvPr>
        </p:nvSpPr>
        <p:spPr>
          <a:xfrm>
            <a:off x="311700" y="998550"/>
            <a:ext cx="6176700" cy="1419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&lt;body&gt;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 class="grid-parent"&gt;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 class="grid-item grid-item-header"&gt;Header&lt;/div&gt;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 class="grid-item grid-item-left"&gt;Left Sidebar&lt;/div&gt;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 class="grid-item grid-item-right"&gt;Right Sidebar&lt;/div&gt;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 class="grid-item grid-item-main"&gt;Main Content&lt;/div&gt;</a:t>
            </a:r>
            <a:endParaRPr sz="995">
              <a:latin typeface="Courier New"/>
              <a:ea typeface="Courier New"/>
              <a:cs typeface="Courier New"/>
              <a:sym typeface="Courier New"/>
            </a:endParaRPr>
          </a:p>
          <a:p>
            <a:pPr indent="0" lvl="0" marL="457200" rtl="0" algn="l">
              <a:lnSpc>
                <a:spcPct val="95000"/>
              </a:lnSpc>
              <a:spcBef>
                <a:spcPts val="0"/>
              </a:spcBef>
              <a:spcAft>
                <a:spcPts val="0"/>
              </a:spcAft>
              <a:buSzPts val="1100"/>
              <a:buNone/>
            </a:pPr>
            <a:r>
              <a:rPr lang="en" sz="995">
                <a:latin typeface="Courier New"/>
                <a:ea typeface="Courier New"/>
                <a:cs typeface="Courier New"/>
                <a:sym typeface="Courier New"/>
              </a:rPr>
              <a:t> </a:t>
            </a:r>
            <a:r>
              <a:rPr lang="en" sz="995">
                <a:latin typeface="Courier New"/>
                <a:ea typeface="Courier New"/>
                <a:cs typeface="Courier New"/>
                <a:sym typeface="Courier New"/>
              </a:rPr>
              <a:t>&lt;div class="grid-item grid-item-overlap"&gt;Overlap&lt;/div&gt;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995">
                <a:latin typeface="Courier New"/>
                <a:ea typeface="Courier New"/>
                <a:cs typeface="Courier New"/>
                <a:sym typeface="Courier New"/>
              </a:rPr>
              <a:t>    &lt;/div&gt;</a:t>
            </a:r>
            <a:endParaRPr sz="995">
              <a:latin typeface="Courier New"/>
              <a:ea typeface="Courier New"/>
              <a:cs typeface="Courier New"/>
              <a:sym typeface="Courier New"/>
            </a:endParaRPr>
          </a:p>
          <a:p>
            <a:pPr indent="0" lvl="0" marL="0" rtl="0" algn="l">
              <a:lnSpc>
                <a:spcPct val="95000"/>
              </a:lnSpc>
              <a:spcBef>
                <a:spcPts val="0"/>
              </a:spcBef>
              <a:spcAft>
                <a:spcPts val="0"/>
              </a:spcAft>
              <a:buSzPts val="852"/>
              <a:buNone/>
            </a:pPr>
            <a:r>
              <a:rPr lang="en" sz="995">
                <a:latin typeface="Courier New"/>
                <a:ea typeface="Courier New"/>
                <a:cs typeface="Courier New"/>
                <a:sym typeface="Courier New"/>
              </a:rPr>
              <a:t>&lt;/body&gt;</a:t>
            </a:r>
            <a:endParaRPr sz="995">
              <a:latin typeface="Courier New"/>
              <a:ea typeface="Courier New"/>
              <a:cs typeface="Courier New"/>
              <a:sym typeface="Courier New"/>
            </a:endParaRPr>
          </a:p>
        </p:txBody>
      </p:sp>
      <p:sp>
        <p:nvSpPr>
          <p:cNvPr id="622" name="Google Shape;622;p84"/>
          <p:cNvSpPr txBox="1"/>
          <p:nvPr>
            <p:ph idx="1" type="body"/>
          </p:nvPr>
        </p:nvSpPr>
        <p:spPr>
          <a:xfrm>
            <a:off x="311700" y="2417850"/>
            <a:ext cx="3443400" cy="2500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.grid-parent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display: grid;</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grid-template-columns: 25% 50% 25%;</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grid-template-rows: 25% 25% 25% 25%;</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border: 1px solid black;</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width: 500px;</a:t>
            </a:r>
            <a:endParaRPr sz="7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height: 500px;</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border: 1px dashed blue;</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.grid-item-header {</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grid-column: 1 / span 3;</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grid-row: 1 /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p:txBody>
      </p:sp>
      <p:cxnSp>
        <p:nvCxnSpPr>
          <p:cNvPr id="623" name="Google Shape;623;p84"/>
          <p:cNvCxnSpPr/>
          <p:nvPr/>
        </p:nvCxnSpPr>
        <p:spPr>
          <a:xfrm>
            <a:off x="412975" y="2455400"/>
            <a:ext cx="5211900" cy="0"/>
          </a:xfrm>
          <a:prstGeom prst="straightConnector1">
            <a:avLst/>
          </a:prstGeom>
          <a:noFill/>
          <a:ln cap="flat" cmpd="sng" w="9525">
            <a:solidFill>
              <a:schemeClr val="dk2"/>
            </a:solidFill>
            <a:prstDash val="solid"/>
            <a:round/>
            <a:headEnd len="med" w="med" type="none"/>
            <a:tailEnd len="med" w="med" type="none"/>
          </a:ln>
        </p:spPr>
      </p:cxnSp>
      <p:sp>
        <p:nvSpPr>
          <p:cNvPr id="624" name="Google Shape;624;p84"/>
          <p:cNvSpPr txBox="1"/>
          <p:nvPr>
            <p:ph idx="1" type="body"/>
          </p:nvPr>
        </p:nvSpPr>
        <p:spPr>
          <a:xfrm>
            <a:off x="3334625" y="2417850"/>
            <a:ext cx="3443400" cy="2500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.grid-item-left {</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grid-column: 1 / 1;</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grid-row: 2 / span 2;</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.grid-item-main {</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grid-column: 2 / span 1;</a:t>
            </a:r>
            <a:endParaRPr sz="895">
              <a:latin typeface="Courier New"/>
              <a:ea typeface="Courier New"/>
              <a:cs typeface="Courier New"/>
              <a:sym typeface="Courier New"/>
            </a:endParaRPr>
          </a:p>
          <a:p>
            <a:pPr indent="457200" lvl="0" marL="0" rtl="0" algn="l">
              <a:lnSpc>
                <a:spcPct val="95000"/>
              </a:lnSpc>
              <a:spcBef>
                <a:spcPts val="0"/>
              </a:spcBef>
              <a:spcAft>
                <a:spcPts val="0"/>
              </a:spcAft>
              <a:buSzPts val="1100"/>
              <a:buNone/>
            </a:pPr>
            <a:r>
              <a:rPr lang="en" sz="895">
                <a:latin typeface="Courier New"/>
                <a:ea typeface="Courier New"/>
                <a:cs typeface="Courier New"/>
                <a:sym typeface="Courier New"/>
              </a:rPr>
              <a:t>grid-row: 2 / span 3;</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.grid-item-right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grid-column: 3 / span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grid-row: 2 / span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.grid-item-overlap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grid-column: 1 / span 2;</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grid-row: 3 / span 1;</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    	border-color: red;</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rPr lang="en" sz="895">
                <a:latin typeface="Courier New"/>
                <a:ea typeface="Courier New"/>
                <a:cs typeface="Courier New"/>
                <a:sym typeface="Courier New"/>
              </a:rPr>
              <a:t>}</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895">
              <a:latin typeface="Courier New"/>
              <a:ea typeface="Courier New"/>
              <a:cs typeface="Courier New"/>
              <a:sym typeface="Courier New"/>
            </a:endParaRPr>
          </a:p>
          <a:p>
            <a:pPr indent="0" lvl="0" marL="0" rtl="0" algn="l">
              <a:lnSpc>
                <a:spcPct val="95000"/>
              </a:lnSpc>
              <a:spcBef>
                <a:spcPts val="0"/>
              </a:spcBef>
              <a:spcAft>
                <a:spcPts val="0"/>
              </a:spcAft>
              <a:buSzPts val="1100"/>
              <a:buNone/>
            </a:pPr>
            <a:r>
              <a:t/>
            </a:r>
            <a:endParaRPr sz="895">
              <a:latin typeface="Courier New"/>
              <a:ea typeface="Courier New"/>
              <a:cs typeface="Courier New"/>
              <a:sym typeface="Courier New"/>
            </a:endParaRPr>
          </a:p>
        </p:txBody>
      </p:sp>
      <p:pic>
        <p:nvPicPr>
          <p:cNvPr id="625" name="Google Shape;625;p84"/>
          <p:cNvPicPr preferRelativeResize="0"/>
          <p:nvPr/>
        </p:nvPicPr>
        <p:blipFill rotWithShape="1">
          <a:blip r:embed="rId3">
            <a:alphaModFix/>
          </a:blip>
          <a:srcRect b="0" l="-423" r="72003" t="0"/>
          <a:stretch/>
        </p:blipFill>
        <p:spPr>
          <a:xfrm>
            <a:off x="5849325" y="1377975"/>
            <a:ext cx="2598773" cy="2943225"/>
          </a:xfrm>
          <a:prstGeom prst="rect">
            <a:avLst/>
          </a:prstGeom>
          <a:noFill/>
          <a:ln>
            <a:noFill/>
          </a:ln>
        </p:spPr>
      </p:pic>
      <p:sp>
        <p:nvSpPr>
          <p:cNvPr id="626" name="Google Shape;626;p84"/>
          <p:cNvSpPr txBox="1"/>
          <p:nvPr/>
        </p:nvSpPr>
        <p:spPr>
          <a:xfrm>
            <a:off x="5942050" y="4024250"/>
            <a:ext cx="25593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*the columns and rows can also have names specified if you don't like the numbers</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0" name="Shape 630"/>
        <p:cNvGrpSpPr/>
        <p:nvPr/>
      </p:nvGrpSpPr>
      <p:grpSpPr>
        <a:xfrm>
          <a:off x="0" y="0"/>
          <a:ext cx="0" cy="0"/>
          <a:chOff x="0" y="0"/>
          <a:chExt cx="0" cy="0"/>
        </a:xfrm>
      </p:grpSpPr>
      <p:sp>
        <p:nvSpPr>
          <p:cNvPr id="631" name="Google Shape;631;p8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632" name="Google Shape;632;p8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633" name="Google Shape;633;p85"/>
          <p:cNvSpPr txBox="1"/>
          <p:nvPr/>
        </p:nvSpPr>
        <p:spPr>
          <a:xfrm>
            <a:off x="216850" y="3949450"/>
            <a:ext cx="48444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Courier New"/>
                <a:ea typeface="Courier New"/>
                <a:cs typeface="Courier New"/>
                <a:sym typeface="Courier New"/>
              </a:rPr>
              <a:t>/* This slide intentionally left blank.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.empty-slide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display: none;</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a:t>
            </a:r>
            <a:endParaRPr>
              <a:latin typeface="Courier New"/>
              <a:ea typeface="Courier New"/>
              <a:cs typeface="Courier New"/>
              <a:sym typeface="Courier New"/>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7" name="Shape 637"/>
        <p:cNvGrpSpPr/>
        <p:nvPr/>
      </p:nvGrpSpPr>
      <p:grpSpPr>
        <a:xfrm>
          <a:off x="0" y="0"/>
          <a:ext cx="0" cy="0"/>
          <a:chOff x="0" y="0"/>
          <a:chExt cx="0" cy="0"/>
        </a:xfrm>
      </p:grpSpPr>
      <p:sp>
        <p:nvSpPr>
          <p:cNvPr id="638" name="Google Shape;638;p8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 "Frameworks"</a:t>
            </a:r>
            <a:endParaRPr/>
          </a:p>
        </p:txBody>
      </p:sp>
      <p:sp>
        <p:nvSpPr>
          <p:cNvPr id="639" name="Google Shape;639;p8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Bootstrap</a:t>
            </a:r>
            <a:endParaRPr/>
          </a:p>
          <a:p>
            <a:pPr indent="-342900" lvl="0" marL="457200" rtl="0" algn="l">
              <a:spcBef>
                <a:spcPts val="0"/>
              </a:spcBef>
              <a:spcAft>
                <a:spcPts val="0"/>
              </a:spcAft>
              <a:buSzPts val="1800"/>
              <a:buAutoNum type="arabicPeriod"/>
            </a:pPr>
            <a:r>
              <a:rPr lang="en"/>
              <a:t>Foundations</a:t>
            </a:r>
            <a:endParaRPr/>
          </a:p>
          <a:p>
            <a:pPr indent="-317500" lvl="1" marL="914400" rtl="0" algn="l">
              <a:spcBef>
                <a:spcPts val="0"/>
              </a:spcBef>
              <a:spcAft>
                <a:spcPts val="0"/>
              </a:spcAft>
              <a:buSzPts val="1400"/>
              <a:buAutoNum type="alphaLcPeriod"/>
            </a:pPr>
            <a:r>
              <a:rPr lang="en"/>
              <a:t>Tailwind CSS</a:t>
            </a:r>
            <a:endParaRPr/>
          </a:p>
          <a:p>
            <a:pPr indent="-342900" lvl="0" marL="457200" rtl="0" algn="l">
              <a:spcBef>
                <a:spcPts val="0"/>
              </a:spcBef>
              <a:spcAft>
                <a:spcPts val="0"/>
              </a:spcAft>
              <a:buSzPts val="1800"/>
              <a:buAutoNum type="arabicPeriod"/>
            </a:pPr>
            <a:r>
              <a:rPr lang="en"/>
              <a:t>Other people's CSS surrounding yours</a:t>
            </a:r>
            <a:endParaRPr/>
          </a:p>
          <a:p>
            <a:pPr indent="-342900" lvl="0" marL="457200" rtl="0" algn="l">
              <a:spcBef>
                <a:spcPts val="0"/>
              </a:spcBef>
              <a:spcAft>
                <a:spcPts val="0"/>
              </a:spcAft>
              <a:buSzPts val="1800"/>
              <a:buAutoNum type="arabicPeriod"/>
            </a:pPr>
            <a:r>
              <a:rPr lang="en"/>
              <a:t>JavaScript Plugins/Libraries</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3" name="Shape 643"/>
        <p:cNvGrpSpPr/>
        <p:nvPr/>
      </p:nvGrpSpPr>
      <p:grpSpPr>
        <a:xfrm>
          <a:off x="0" y="0"/>
          <a:ext cx="0" cy="0"/>
          <a:chOff x="0" y="0"/>
          <a:chExt cx="0" cy="0"/>
        </a:xfrm>
      </p:grpSpPr>
      <p:sp>
        <p:nvSpPr>
          <p:cNvPr id="644" name="Google Shape;644;p8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Bootstrap</a:t>
            </a:r>
            <a:endParaRPr/>
          </a:p>
        </p:txBody>
      </p:sp>
      <p:sp>
        <p:nvSpPr>
          <p:cNvPr id="645" name="Google Shape;645;p8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Provides utilities, components, and a grid</a:t>
            </a:r>
            <a:endParaRPr/>
          </a:p>
        </p:txBody>
      </p:sp>
      <p:pic>
        <p:nvPicPr>
          <p:cNvPr id="646" name="Google Shape;646;p87"/>
          <p:cNvPicPr preferRelativeResize="0"/>
          <p:nvPr/>
        </p:nvPicPr>
        <p:blipFill>
          <a:blip r:embed="rId3">
            <a:alphaModFix/>
          </a:blip>
          <a:stretch>
            <a:fillRect/>
          </a:stretch>
        </p:blipFill>
        <p:spPr>
          <a:xfrm>
            <a:off x="450200" y="1737263"/>
            <a:ext cx="3597775" cy="2246825"/>
          </a:xfrm>
          <a:prstGeom prst="rect">
            <a:avLst/>
          </a:prstGeom>
          <a:noFill/>
          <a:ln>
            <a:noFill/>
          </a:ln>
        </p:spPr>
      </p:pic>
      <p:pic>
        <p:nvPicPr>
          <p:cNvPr id="647" name="Google Shape;647;p87"/>
          <p:cNvPicPr preferRelativeResize="0"/>
          <p:nvPr/>
        </p:nvPicPr>
        <p:blipFill>
          <a:blip r:embed="rId4">
            <a:alphaModFix/>
          </a:blip>
          <a:stretch>
            <a:fillRect/>
          </a:stretch>
        </p:blipFill>
        <p:spPr>
          <a:xfrm>
            <a:off x="3848947" y="4022977"/>
            <a:ext cx="4675486" cy="808700"/>
          </a:xfrm>
          <a:prstGeom prst="rect">
            <a:avLst/>
          </a:prstGeom>
          <a:noFill/>
          <a:ln>
            <a:noFill/>
          </a:ln>
        </p:spPr>
      </p:pic>
      <p:pic>
        <p:nvPicPr>
          <p:cNvPr id="648" name="Google Shape;648;p87"/>
          <p:cNvPicPr preferRelativeResize="0"/>
          <p:nvPr/>
        </p:nvPicPr>
        <p:blipFill>
          <a:blip r:embed="rId5">
            <a:alphaModFix/>
          </a:blip>
          <a:stretch>
            <a:fillRect/>
          </a:stretch>
        </p:blipFill>
        <p:spPr>
          <a:xfrm>
            <a:off x="450200" y="4136338"/>
            <a:ext cx="2895600" cy="695325"/>
          </a:xfrm>
          <a:prstGeom prst="rect">
            <a:avLst/>
          </a:prstGeom>
          <a:noFill/>
          <a:ln>
            <a:noFill/>
          </a:ln>
        </p:spPr>
      </p:pic>
      <p:pic>
        <p:nvPicPr>
          <p:cNvPr id="649" name="Google Shape;649;p87"/>
          <p:cNvPicPr preferRelativeResize="0"/>
          <p:nvPr/>
        </p:nvPicPr>
        <p:blipFill>
          <a:blip r:embed="rId6">
            <a:alphaModFix/>
          </a:blip>
          <a:stretch>
            <a:fillRect/>
          </a:stretch>
        </p:blipFill>
        <p:spPr>
          <a:xfrm>
            <a:off x="4306975" y="1678951"/>
            <a:ext cx="3843250" cy="2137750"/>
          </a:xfrm>
          <a:prstGeom prst="rect">
            <a:avLst/>
          </a:prstGeom>
          <a:noFill/>
          <a:ln>
            <a:noFill/>
          </a:ln>
        </p:spPr>
      </p:pic>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3" name="Shape 653"/>
        <p:cNvGrpSpPr/>
        <p:nvPr/>
      </p:nvGrpSpPr>
      <p:grpSpPr>
        <a:xfrm>
          <a:off x="0" y="0"/>
          <a:ext cx="0" cy="0"/>
          <a:chOff x="0" y="0"/>
          <a:chExt cx="0" cy="0"/>
        </a:xfrm>
      </p:grpSpPr>
      <p:sp>
        <p:nvSpPr>
          <p:cNvPr id="654" name="Google Shape;654;p8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Bootstrap Grid</a:t>
            </a:r>
            <a:endParaRPr/>
          </a:p>
        </p:txBody>
      </p:sp>
      <p:pic>
        <p:nvPicPr>
          <p:cNvPr id="655" name="Google Shape;655;p88"/>
          <p:cNvPicPr preferRelativeResize="0"/>
          <p:nvPr/>
        </p:nvPicPr>
        <p:blipFill>
          <a:blip r:embed="rId3">
            <a:alphaModFix/>
          </a:blip>
          <a:stretch>
            <a:fillRect/>
          </a:stretch>
        </p:blipFill>
        <p:spPr>
          <a:xfrm>
            <a:off x="928688" y="1700363"/>
            <a:ext cx="7286625" cy="2238375"/>
          </a:xfrm>
          <a:prstGeom prst="rect">
            <a:avLst/>
          </a:prstGeom>
          <a:noFill/>
          <a:ln>
            <a:noFill/>
          </a:ln>
        </p:spPr>
      </p:pic>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9" name="Shape 659"/>
        <p:cNvGrpSpPr/>
        <p:nvPr/>
      </p:nvGrpSpPr>
      <p:grpSpPr>
        <a:xfrm>
          <a:off x="0" y="0"/>
          <a:ext cx="0" cy="0"/>
          <a:chOff x="0" y="0"/>
          <a:chExt cx="0" cy="0"/>
        </a:xfrm>
      </p:grpSpPr>
      <p:sp>
        <p:nvSpPr>
          <p:cNvPr id="660" name="Google Shape;660;p8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Bootstrap Grid</a:t>
            </a:r>
            <a:endParaRPr/>
          </a:p>
        </p:txBody>
      </p:sp>
      <p:sp>
        <p:nvSpPr>
          <p:cNvPr id="661" name="Google Shape;661;p8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55000" lnSpcReduction="10000"/>
          </a:bodyPr>
          <a:lstStyle/>
          <a:p>
            <a:pPr indent="0" lvl="0" marL="0" rtl="0" algn="l">
              <a:spcBef>
                <a:spcPts val="0"/>
              </a:spcBef>
              <a:spcAft>
                <a:spcPts val="0"/>
              </a:spcAft>
              <a:buNone/>
            </a:pPr>
            <a:r>
              <a:rPr lang="en">
                <a:latin typeface="Courier New"/>
                <a:ea typeface="Courier New"/>
                <a:cs typeface="Courier New"/>
                <a:sym typeface="Courier New"/>
              </a:rPr>
              <a:t>&lt;div class="container"&gt;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 Stack the columns on mobile by making one full-width and the other half-width --&gt;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class="row"&gt;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class="col-md-8"&gt;.col-md-8&lt;/div&gt;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 col-md-4"&gt;.col-6 .col-md-4&lt;/div&gt;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&lt;/div&gt;</a:t>
            </a:r>
            <a:endParaRPr>
              <a:latin typeface="Courier New"/>
              <a:ea typeface="Courier New"/>
              <a:cs typeface="Courier New"/>
              <a:sym typeface="Courier New"/>
            </a:endParaRPr>
          </a:p>
          <a:p>
            <a:pPr indent="0" lvl="0" marL="0" rtl="0" algn="l">
              <a:spcBef>
                <a:spcPts val="0"/>
              </a:spcBef>
              <a:spcAft>
                <a:spcPts val="0"/>
              </a:spcAft>
              <a:buNone/>
            </a:pPr>
            <a:r>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 Columns start at 50% wide on mobile and bump up to 33.3% wide on desktop --&gt;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class="row"&gt;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 col-md-4"&gt;.col-6 .col-md-4&lt;/div&gt;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 col-md-4"&gt;.col-6 .col-md-4&lt;/div&gt;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 col-md-4"&gt;.col-6 .col-md-4&lt;/div&gt;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&lt;/div&gt;</a:t>
            </a:r>
            <a:endParaRPr>
              <a:latin typeface="Courier New"/>
              <a:ea typeface="Courier New"/>
              <a:cs typeface="Courier New"/>
              <a:sym typeface="Courier New"/>
            </a:endParaRPr>
          </a:p>
          <a:p>
            <a:pPr indent="0" lvl="0" marL="0" rtl="0" algn="l">
              <a:spcBef>
                <a:spcPts val="0"/>
              </a:spcBef>
              <a:spcAft>
                <a:spcPts val="0"/>
              </a:spcAft>
              <a:buNone/>
            </a:pPr>
            <a:r>
              <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 Columns are always 50% wide, on mobile and desktop --&gt;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class="row"&gt;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class="col-6"&gt;.col-6&lt;/div&gt;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a:t>
            </a:r>
            <a:r>
              <a:rPr lang="en">
                <a:latin typeface="Courier New"/>
                <a:ea typeface="Courier New"/>
                <a:cs typeface="Courier New"/>
                <a:sym typeface="Courier New"/>
              </a:rPr>
              <a:t>&lt;div class="col-6"&gt;.col-6&lt;/div&gt;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5" name="Shape 665"/>
        <p:cNvGrpSpPr/>
        <p:nvPr/>
      </p:nvGrpSpPr>
      <p:grpSpPr>
        <a:xfrm>
          <a:off x="0" y="0"/>
          <a:ext cx="0" cy="0"/>
          <a:chOff x="0" y="0"/>
          <a:chExt cx="0" cy="0"/>
        </a:xfrm>
      </p:grpSpPr>
      <p:sp>
        <p:nvSpPr>
          <p:cNvPr id="666" name="Google Shape;666;p9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Foundations</a:t>
            </a:r>
            <a:endParaRPr/>
          </a:p>
        </p:txBody>
      </p:sp>
      <p:sp>
        <p:nvSpPr>
          <p:cNvPr id="667" name="Google Shape;667;p9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Provides utilities, components, and a grid</a:t>
            </a:r>
            <a:endParaRPr/>
          </a:p>
        </p:txBody>
      </p:sp>
      <p:pic>
        <p:nvPicPr>
          <p:cNvPr id="668" name="Google Shape;668;p90"/>
          <p:cNvPicPr preferRelativeResize="0"/>
          <p:nvPr/>
        </p:nvPicPr>
        <p:blipFill>
          <a:blip r:embed="rId3">
            <a:alphaModFix/>
          </a:blip>
          <a:stretch>
            <a:fillRect/>
          </a:stretch>
        </p:blipFill>
        <p:spPr>
          <a:xfrm>
            <a:off x="476700" y="1641120"/>
            <a:ext cx="4692424" cy="1988400"/>
          </a:xfrm>
          <a:prstGeom prst="rect">
            <a:avLst/>
          </a:prstGeom>
          <a:noFill/>
          <a:ln>
            <a:noFill/>
          </a:ln>
        </p:spPr>
      </p:pic>
      <p:pic>
        <p:nvPicPr>
          <p:cNvPr id="669" name="Google Shape;669;p90"/>
          <p:cNvPicPr preferRelativeResize="0"/>
          <p:nvPr/>
        </p:nvPicPr>
        <p:blipFill>
          <a:blip r:embed="rId4">
            <a:alphaModFix/>
          </a:blip>
          <a:stretch>
            <a:fillRect/>
          </a:stretch>
        </p:blipFill>
        <p:spPr>
          <a:xfrm>
            <a:off x="213463" y="3737413"/>
            <a:ext cx="4648200" cy="657225"/>
          </a:xfrm>
          <a:prstGeom prst="rect">
            <a:avLst/>
          </a:prstGeom>
          <a:noFill/>
          <a:ln>
            <a:noFill/>
          </a:ln>
        </p:spPr>
      </p:pic>
      <p:pic>
        <p:nvPicPr>
          <p:cNvPr id="670" name="Google Shape;670;p90"/>
          <p:cNvPicPr preferRelativeResize="0"/>
          <p:nvPr/>
        </p:nvPicPr>
        <p:blipFill>
          <a:blip r:embed="rId5">
            <a:alphaModFix/>
          </a:blip>
          <a:stretch>
            <a:fillRect/>
          </a:stretch>
        </p:blipFill>
        <p:spPr>
          <a:xfrm>
            <a:off x="4269825" y="2091826"/>
            <a:ext cx="4562475" cy="1537709"/>
          </a:xfrm>
          <a:prstGeom prst="rect">
            <a:avLst/>
          </a:prstGeom>
          <a:noFill/>
          <a:ln>
            <a:noFill/>
          </a:ln>
        </p:spPr>
      </p:pic>
      <p:pic>
        <p:nvPicPr>
          <p:cNvPr id="671" name="Google Shape;671;p90"/>
          <p:cNvPicPr preferRelativeResize="0"/>
          <p:nvPr/>
        </p:nvPicPr>
        <p:blipFill>
          <a:blip r:embed="rId6">
            <a:alphaModFix/>
          </a:blip>
          <a:stretch>
            <a:fillRect/>
          </a:stretch>
        </p:blipFill>
        <p:spPr>
          <a:xfrm>
            <a:off x="4393213" y="4125763"/>
            <a:ext cx="4562475" cy="752475"/>
          </a:xfrm>
          <a:prstGeom prst="rect">
            <a:avLst/>
          </a:prstGeom>
          <a:noFill/>
          <a:ln>
            <a:noFill/>
          </a:ln>
        </p:spPr>
      </p:pic>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5" name="Shape 675"/>
        <p:cNvGrpSpPr/>
        <p:nvPr/>
      </p:nvGrpSpPr>
      <p:grpSpPr>
        <a:xfrm>
          <a:off x="0" y="0"/>
          <a:ext cx="0" cy="0"/>
          <a:chOff x="0" y="0"/>
          <a:chExt cx="0" cy="0"/>
        </a:xfrm>
      </p:grpSpPr>
      <p:sp>
        <p:nvSpPr>
          <p:cNvPr id="676" name="Google Shape;676;p9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Foundations Grid</a:t>
            </a:r>
            <a:endParaRPr/>
          </a:p>
        </p:txBody>
      </p:sp>
      <p:pic>
        <p:nvPicPr>
          <p:cNvPr id="677" name="Google Shape;677;p91"/>
          <p:cNvPicPr preferRelativeResize="0"/>
          <p:nvPr/>
        </p:nvPicPr>
        <p:blipFill>
          <a:blip r:embed="rId3">
            <a:alphaModFix/>
          </a:blip>
          <a:stretch>
            <a:fillRect/>
          </a:stretch>
        </p:blipFill>
        <p:spPr>
          <a:xfrm>
            <a:off x="439975" y="1786650"/>
            <a:ext cx="8264050" cy="19484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Timeline Continued</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Dec 4, 1995 Netscape released and with it the first version of JavaScript</a:t>
            </a:r>
            <a:endParaRPr/>
          </a:p>
          <a:p>
            <a:pPr indent="-342900" lvl="0" marL="457200" rtl="0" algn="l">
              <a:spcBef>
                <a:spcPts val="0"/>
              </a:spcBef>
              <a:spcAft>
                <a:spcPts val="0"/>
              </a:spcAft>
              <a:buSzPts val="1800"/>
              <a:buChar char="●"/>
            </a:pPr>
            <a:r>
              <a:rPr lang="en"/>
              <a:t>Dec 17, 1996 CSS1 (aha! finally! </a:t>
            </a:r>
            <a:r>
              <a:rPr lang="en"/>
              <a:t>Håkon Wium Lie makes the initial proposal</a:t>
            </a:r>
            <a:r>
              <a:rPr lang="en"/>
              <a:t>)</a:t>
            </a:r>
            <a:endParaRPr/>
          </a:p>
          <a:p>
            <a:pPr indent="-317500" lvl="1" marL="914400" rtl="0" algn="l">
              <a:spcBef>
                <a:spcPts val="0"/>
              </a:spcBef>
              <a:spcAft>
                <a:spcPts val="0"/>
              </a:spcAft>
              <a:buSzPts val="1400"/>
              <a:buChar char="○"/>
            </a:pPr>
            <a:r>
              <a:rPr lang="en" u="sng">
                <a:solidFill>
                  <a:schemeClr val="hlink"/>
                </a:solidFill>
                <a:hlinkClick r:id="rId3"/>
              </a:rPr>
              <a:t>https://www.w3.org/TR/CSS1/</a:t>
            </a:r>
            <a:endParaRPr/>
          </a:p>
          <a:p>
            <a:pPr indent="-317500" lvl="1" marL="914400" rtl="0" algn="l">
              <a:spcBef>
                <a:spcPts val="0"/>
              </a:spcBef>
              <a:spcAft>
                <a:spcPts val="0"/>
              </a:spcAft>
              <a:buSzPts val="1400"/>
              <a:buChar char="○"/>
            </a:pPr>
            <a:r>
              <a:rPr lang="en"/>
              <a:t>"The first commercial browser to support CSS was Microsoft's Internet Explorer 3, which was released in August 1996." </a:t>
            </a:r>
            <a:r>
              <a:rPr lang="en" u="sng">
                <a:solidFill>
                  <a:schemeClr val="hlink"/>
                </a:solidFill>
                <a:hlinkClick r:id="rId4"/>
              </a:rPr>
              <a:t>https://www.w3.org/Style/CSS20/history.html</a:t>
            </a:r>
            <a:r>
              <a:rPr lang="en"/>
              <a:t> (That was prior to the finalized spec which means that IE had to change later.)</a:t>
            </a:r>
            <a:endParaRPr/>
          </a:p>
          <a:p>
            <a:pPr indent="-342900" lvl="0" marL="457200" rtl="0" algn="l">
              <a:spcBef>
                <a:spcPts val="0"/>
              </a:spcBef>
              <a:spcAft>
                <a:spcPts val="0"/>
              </a:spcAft>
              <a:buSzPts val="1800"/>
              <a:buChar char="●"/>
            </a:pPr>
            <a:r>
              <a:rPr lang="en"/>
              <a:t>May 12, 1998 CSS2</a:t>
            </a:r>
            <a:endParaRPr/>
          </a:p>
          <a:p>
            <a:pPr indent="-317500" lvl="1" marL="914400" rtl="0" algn="l">
              <a:spcBef>
                <a:spcPts val="0"/>
              </a:spcBef>
              <a:spcAft>
                <a:spcPts val="0"/>
              </a:spcAft>
              <a:buSzPts val="1400"/>
              <a:buChar char="○"/>
            </a:pPr>
            <a:r>
              <a:rPr lang="en" u="sng">
                <a:solidFill>
                  <a:schemeClr val="hlink"/>
                </a:solidFill>
                <a:hlinkClick r:id="rId5"/>
              </a:rPr>
              <a:t>https://www.w3.org/TR/2008/REC-CSS2-20080411/</a:t>
            </a:r>
            <a:endParaRPr/>
          </a:p>
          <a:p>
            <a:pPr indent="-342900" lvl="0" marL="457200" rtl="0" algn="l">
              <a:spcBef>
                <a:spcPts val="0"/>
              </a:spcBef>
              <a:spcAft>
                <a:spcPts val="0"/>
              </a:spcAft>
              <a:buSzPts val="1800"/>
              <a:buChar char="●"/>
            </a:pPr>
            <a:r>
              <a:rPr lang="en"/>
              <a:t>Jun 7, 2011 CSS2.1</a:t>
            </a:r>
            <a:endParaRPr/>
          </a:p>
          <a:p>
            <a:pPr indent="-317500" lvl="1" marL="914400" rtl="0" algn="l">
              <a:spcBef>
                <a:spcPts val="0"/>
              </a:spcBef>
              <a:spcAft>
                <a:spcPts val="0"/>
              </a:spcAft>
              <a:buSzPts val="1400"/>
              <a:buChar char="○"/>
            </a:pPr>
            <a:r>
              <a:rPr lang="en"/>
              <a:t>Primarily for backwards and forwards </a:t>
            </a:r>
            <a:r>
              <a:rPr lang="en"/>
              <a:t>compatibility</a:t>
            </a:r>
            <a:r>
              <a:rPr lang="en"/>
              <a:t> and to lay groundwork for CSS3</a:t>
            </a:r>
            <a:endParaRPr/>
          </a:p>
          <a:p>
            <a:pPr indent="-317500" lvl="1" marL="914400" rtl="0" algn="l">
              <a:spcBef>
                <a:spcPts val="0"/>
              </a:spcBef>
              <a:spcAft>
                <a:spcPts val="0"/>
              </a:spcAft>
              <a:buSzPts val="1400"/>
              <a:buChar char="○"/>
            </a:pPr>
            <a:r>
              <a:rPr lang="en" u="sng">
                <a:solidFill>
                  <a:schemeClr val="hlink"/>
                </a:solidFill>
                <a:hlinkClick r:id="rId6"/>
              </a:rPr>
              <a:t>https://www.w3.org/TR/CSS2/</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1" name="Shape 681"/>
        <p:cNvGrpSpPr/>
        <p:nvPr/>
      </p:nvGrpSpPr>
      <p:grpSpPr>
        <a:xfrm>
          <a:off x="0" y="0"/>
          <a:ext cx="0" cy="0"/>
          <a:chOff x="0" y="0"/>
          <a:chExt cx="0" cy="0"/>
        </a:xfrm>
      </p:grpSpPr>
      <p:sp>
        <p:nvSpPr>
          <p:cNvPr id="682" name="Google Shape;682;p9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Foundations Grid</a:t>
            </a:r>
            <a:endParaRPr/>
          </a:p>
          <a:p>
            <a:pPr indent="0" lvl="0" marL="0" rtl="0" algn="l">
              <a:spcBef>
                <a:spcPts val="0"/>
              </a:spcBef>
              <a:spcAft>
                <a:spcPts val="0"/>
              </a:spcAft>
              <a:buNone/>
            </a:pPr>
            <a:r>
              <a:t/>
            </a:r>
            <a:endParaRPr/>
          </a:p>
        </p:txBody>
      </p:sp>
      <p:sp>
        <p:nvSpPr>
          <p:cNvPr id="683" name="Google Shape;683;p9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latin typeface="Courier New"/>
                <a:ea typeface="Courier New"/>
                <a:cs typeface="Courier New"/>
                <a:sym typeface="Courier New"/>
              </a:rPr>
              <a:t>&lt;div class="grid-x"&gt;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class="cell"&gt;full width cell&lt;/div&gt;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class="cell"&gt;full width cell&lt;/div&gt;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 class="grid-x"&gt;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 small-6"&gt;6 cells&lt;/div&gt;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 small-6"&gt;6 cells&lt;/div&gt;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 class="grid-x"&gt;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 medium-6 large-4"&gt;12/6/4 cells&lt;/div&gt;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  &lt;div class="cell medium-6 large-8"&gt;12/6/8 cells&lt;/div&gt;</a:t>
            </a:r>
            <a:endParaRPr>
              <a:latin typeface="Courier New"/>
              <a:ea typeface="Courier New"/>
              <a:cs typeface="Courier New"/>
              <a:sym typeface="Courier New"/>
            </a:endParaRPr>
          </a:p>
          <a:p>
            <a:pPr indent="0" lvl="0" marL="0" rtl="0" algn="l">
              <a:spcBef>
                <a:spcPts val="0"/>
              </a:spcBef>
              <a:spcAft>
                <a:spcPts val="0"/>
              </a:spcAft>
              <a:buNone/>
            </a:pPr>
            <a:r>
              <a:rPr lang="en">
                <a:latin typeface="Courier New"/>
                <a:ea typeface="Courier New"/>
                <a:cs typeface="Courier New"/>
                <a:sym typeface="Courier New"/>
              </a:rPr>
              <a:t>&lt;/div&gt;</a:t>
            </a:r>
            <a:endParaRPr>
              <a:latin typeface="Courier New"/>
              <a:ea typeface="Courier New"/>
              <a:cs typeface="Courier New"/>
              <a:sym typeface="Courier New"/>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7" name="Shape 687"/>
        <p:cNvGrpSpPr/>
        <p:nvPr/>
      </p:nvGrpSpPr>
      <p:grpSpPr>
        <a:xfrm>
          <a:off x="0" y="0"/>
          <a:ext cx="0" cy="0"/>
          <a:chOff x="0" y="0"/>
          <a:chExt cx="0" cy="0"/>
        </a:xfrm>
      </p:grpSpPr>
      <p:sp>
        <p:nvSpPr>
          <p:cNvPr id="688" name="Google Shape;688;p9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Framework Differences</a:t>
            </a:r>
            <a:endParaRPr/>
          </a:p>
        </p:txBody>
      </p:sp>
      <p:sp>
        <p:nvSpPr>
          <p:cNvPr id="689" name="Google Shape;689;p9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325755" lvl="0" marL="457200" rtl="0" algn="l">
              <a:spcBef>
                <a:spcPts val="0"/>
              </a:spcBef>
              <a:spcAft>
                <a:spcPts val="0"/>
              </a:spcAft>
              <a:buSzPct val="100000"/>
              <a:buChar char="●"/>
            </a:pPr>
            <a:r>
              <a:rPr lang="en"/>
              <a:t>Class names</a:t>
            </a:r>
            <a:endParaRPr/>
          </a:p>
          <a:p>
            <a:pPr indent="-325755" lvl="0" marL="457200" rtl="0" algn="l">
              <a:spcBef>
                <a:spcPts val="0"/>
              </a:spcBef>
              <a:spcAft>
                <a:spcPts val="0"/>
              </a:spcAft>
              <a:buSzPct val="100000"/>
              <a:buChar char="●"/>
            </a:pPr>
            <a:r>
              <a:rPr lang="en"/>
              <a:t>Number of class</a:t>
            </a:r>
            <a:endParaRPr/>
          </a:p>
          <a:p>
            <a:pPr indent="-325755" lvl="0" marL="457200" rtl="0" algn="l">
              <a:spcBef>
                <a:spcPts val="0"/>
              </a:spcBef>
              <a:spcAft>
                <a:spcPts val="0"/>
              </a:spcAft>
              <a:buSzPct val="100000"/>
              <a:buChar char="●"/>
            </a:pPr>
            <a:r>
              <a:rPr lang="en"/>
              <a:t>Which elements the class needs to be added on</a:t>
            </a:r>
            <a:endParaRPr/>
          </a:p>
          <a:p>
            <a:pPr indent="-325755" lvl="0" marL="457200" rtl="0" algn="l">
              <a:spcBef>
                <a:spcPts val="0"/>
              </a:spcBef>
              <a:spcAft>
                <a:spcPts val="0"/>
              </a:spcAft>
              <a:buSzPct val="100000"/>
              <a:buChar char="●"/>
            </a:pPr>
            <a:r>
              <a:rPr lang="en"/>
              <a:t>Default styling</a:t>
            </a:r>
            <a:endParaRPr/>
          </a:p>
          <a:p>
            <a:pPr indent="-325755" lvl="0" marL="457200" rtl="0" algn="l">
              <a:spcBef>
                <a:spcPts val="0"/>
              </a:spcBef>
              <a:spcAft>
                <a:spcPts val="0"/>
              </a:spcAft>
              <a:buSzPct val="100000"/>
              <a:buChar char="●"/>
            </a:pPr>
            <a:r>
              <a:rPr lang="en"/>
              <a:t>CSS </a:t>
            </a:r>
            <a:r>
              <a:rPr lang="en"/>
              <a:t>Pre-processor</a:t>
            </a:r>
            <a:r>
              <a:rPr lang="en"/>
              <a:t>/Compiler both use SASS</a:t>
            </a:r>
            <a:endParaRPr/>
          </a:p>
          <a:p>
            <a:pPr indent="-304165" lvl="1" marL="914400" rtl="0" algn="l">
              <a:spcBef>
                <a:spcPts val="0"/>
              </a:spcBef>
              <a:spcAft>
                <a:spcPts val="0"/>
              </a:spcAft>
              <a:buSzPct val="100000"/>
              <a:buChar char="○"/>
            </a:pPr>
            <a:r>
              <a:rPr lang="en"/>
              <a:t>Bootstrap used to use Less</a:t>
            </a:r>
            <a:endParaRPr/>
          </a:p>
          <a:p>
            <a:pPr indent="-325755" lvl="0" marL="457200" rtl="0" algn="l">
              <a:spcBef>
                <a:spcPts val="0"/>
              </a:spcBef>
              <a:spcAft>
                <a:spcPts val="0"/>
              </a:spcAft>
              <a:buSzPct val="100000"/>
              <a:buChar char="●"/>
            </a:pPr>
            <a:r>
              <a:rPr lang="en"/>
              <a:t>F</a:t>
            </a:r>
            <a:r>
              <a:rPr lang="en"/>
              <a:t>lexibility</a:t>
            </a:r>
            <a:r>
              <a:rPr lang="en"/>
              <a:t>?</a:t>
            </a:r>
            <a:endParaRPr/>
          </a:p>
          <a:p>
            <a:pPr indent="-304165" lvl="1" marL="914400" rtl="0" algn="l">
              <a:spcBef>
                <a:spcPts val="0"/>
              </a:spcBef>
              <a:spcAft>
                <a:spcPts val="0"/>
              </a:spcAft>
              <a:buSzPct val="100000"/>
              <a:buChar char="○"/>
            </a:pPr>
            <a:r>
              <a:rPr lang="en"/>
              <a:t>The internet informs me that foundations is more flexible with the tradeoff of being "more complicated."</a:t>
            </a:r>
            <a:endParaRPr/>
          </a:p>
          <a:p>
            <a:pPr indent="-325755" lvl="0" marL="457200" rtl="0" algn="l">
              <a:spcBef>
                <a:spcPts val="0"/>
              </a:spcBef>
              <a:spcAft>
                <a:spcPts val="0"/>
              </a:spcAft>
              <a:buSzPct val="100000"/>
              <a:buChar char="●"/>
            </a:pPr>
            <a:r>
              <a:rPr lang="en"/>
              <a:t>Popularity?</a:t>
            </a:r>
            <a:endParaRPr/>
          </a:p>
          <a:p>
            <a:pPr indent="-304165" lvl="1" marL="914400" rtl="0" algn="l">
              <a:spcBef>
                <a:spcPts val="0"/>
              </a:spcBef>
              <a:spcAft>
                <a:spcPts val="0"/>
              </a:spcAft>
              <a:buSzPct val="100000"/>
              <a:buChar char="○"/>
            </a:pPr>
            <a:r>
              <a:rPr lang="en"/>
              <a:t>Bootstrap is supported by twitter and much much more popular/used</a:t>
            </a:r>
            <a:endParaRPr/>
          </a:p>
          <a:p>
            <a:pPr indent="-325755" lvl="0" marL="457200" rtl="0" algn="l">
              <a:spcBef>
                <a:spcPts val="0"/>
              </a:spcBef>
              <a:spcAft>
                <a:spcPts val="0"/>
              </a:spcAft>
              <a:buSzPct val="100000"/>
              <a:buChar char="●"/>
            </a:pPr>
            <a:r>
              <a:rPr lang="en"/>
              <a:t>Browser Support</a:t>
            </a:r>
            <a:endParaRPr/>
          </a:p>
          <a:p>
            <a:pPr indent="-304165" lvl="1" marL="914400" rtl="0" algn="l">
              <a:spcBef>
                <a:spcPts val="0"/>
              </a:spcBef>
              <a:spcAft>
                <a:spcPts val="0"/>
              </a:spcAft>
              <a:buSzPct val="100000"/>
              <a:buChar char="○"/>
            </a:pPr>
            <a:r>
              <a:rPr lang="en"/>
              <a:t>Bootstrap IE 11+ (only with v4 and below) and Foundations IE9+ (as of July 2021)</a:t>
            </a:r>
            <a:endParaRPr/>
          </a:p>
          <a:p>
            <a:pPr indent="-325755" lvl="0" marL="457200" rtl="0" algn="l">
              <a:spcBef>
                <a:spcPts val="0"/>
              </a:spcBef>
              <a:spcAft>
                <a:spcPts val="0"/>
              </a:spcAft>
              <a:buSzPct val="100000"/>
              <a:buChar char="●"/>
            </a:pPr>
            <a:r>
              <a:rPr lang="en"/>
              <a:t>box-sizing</a:t>
            </a:r>
            <a:endParaRPr/>
          </a:p>
          <a:p>
            <a:pPr indent="-304165" lvl="1" marL="914400" rtl="0" algn="l">
              <a:spcBef>
                <a:spcPts val="0"/>
              </a:spcBef>
              <a:spcAft>
                <a:spcPts val="0"/>
              </a:spcAft>
              <a:buSzPct val="100000"/>
              <a:buChar char="○"/>
            </a:pPr>
            <a:r>
              <a:rPr lang="en"/>
              <a:t>Bootstrap is border-box by default Foundations appears to use content-box with a utility to set border-box</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3" name="Shape 693"/>
        <p:cNvGrpSpPr/>
        <p:nvPr/>
      </p:nvGrpSpPr>
      <p:grpSpPr>
        <a:xfrm>
          <a:off x="0" y="0"/>
          <a:ext cx="0" cy="0"/>
          <a:chOff x="0" y="0"/>
          <a:chExt cx="0" cy="0"/>
        </a:xfrm>
      </p:grpSpPr>
      <p:sp>
        <p:nvSpPr>
          <p:cNvPr id="694" name="Google Shape;694;p9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JS/CSS Plugin Example: Dropzone.js</a:t>
            </a:r>
            <a:endParaRPr/>
          </a:p>
        </p:txBody>
      </p:sp>
      <p:sp>
        <p:nvSpPr>
          <p:cNvPr id="695" name="Google Shape;695;p9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It is a JS library for drag and drop file uploading</a:t>
            </a:r>
            <a:endParaRPr/>
          </a:p>
          <a:p>
            <a:pPr indent="-342900" lvl="0" marL="457200" rtl="0" algn="l">
              <a:spcBef>
                <a:spcPts val="0"/>
              </a:spcBef>
              <a:spcAft>
                <a:spcPts val="0"/>
              </a:spcAft>
              <a:buSzPts val="1800"/>
              <a:buChar char="●"/>
            </a:pPr>
            <a:r>
              <a:rPr lang="en"/>
              <a:t>You add it to your site by including some JS and some CSS</a:t>
            </a:r>
            <a:endParaRPr/>
          </a:p>
          <a:p>
            <a:pPr indent="-317500" lvl="1" marL="914400" rtl="0" algn="l">
              <a:spcBef>
                <a:spcPts val="0"/>
              </a:spcBef>
              <a:spcAft>
                <a:spcPts val="0"/>
              </a:spcAft>
              <a:buSzPts val="1400"/>
              <a:buChar char="○"/>
            </a:pPr>
            <a:r>
              <a:rPr lang="en"/>
              <a:t>&lt;form action="/file-upload" class="dropzone" id="my-awesome-dropzone"&gt;&lt;/form&gt;</a:t>
            </a:r>
            <a:endParaRPr/>
          </a:p>
          <a:p>
            <a:pPr indent="-342900" lvl="0" marL="457200" rtl="0" algn="l">
              <a:spcBef>
                <a:spcPts val="0"/>
              </a:spcBef>
              <a:spcAft>
                <a:spcPts val="0"/>
              </a:spcAft>
              <a:buSzPts val="1800"/>
              <a:buChar char="●"/>
            </a:pPr>
            <a:r>
              <a:rPr lang="en"/>
              <a:t>Then it has some default styling for the place to upload files, the text, and the success styling</a:t>
            </a:r>
            <a:endParaRPr/>
          </a:p>
        </p:txBody>
      </p:sp>
      <p:pic>
        <p:nvPicPr>
          <p:cNvPr id="696" name="Google Shape;696;p94"/>
          <p:cNvPicPr preferRelativeResize="0"/>
          <p:nvPr/>
        </p:nvPicPr>
        <p:blipFill>
          <a:blip r:embed="rId3">
            <a:alphaModFix/>
          </a:blip>
          <a:stretch>
            <a:fillRect/>
          </a:stretch>
        </p:blipFill>
        <p:spPr>
          <a:xfrm>
            <a:off x="600321" y="2947350"/>
            <a:ext cx="3943080" cy="1545325"/>
          </a:xfrm>
          <a:prstGeom prst="rect">
            <a:avLst/>
          </a:prstGeom>
          <a:noFill/>
          <a:ln>
            <a:noFill/>
          </a:ln>
        </p:spPr>
      </p:pic>
      <p:pic>
        <p:nvPicPr>
          <p:cNvPr id="697" name="Google Shape;697;p94"/>
          <p:cNvPicPr preferRelativeResize="0"/>
          <p:nvPr/>
        </p:nvPicPr>
        <p:blipFill>
          <a:blip r:embed="rId4">
            <a:alphaModFix/>
          </a:blip>
          <a:stretch>
            <a:fillRect/>
          </a:stretch>
        </p:blipFill>
        <p:spPr>
          <a:xfrm>
            <a:off x="4650150" y="2947350"/>
            <a:ext cx="3885826" cy="1545325"/>
          </a:xfrm>
          <a:prstGeom prst="rect">
            <a:avLst/>
          </a:prstGeom>
          <a:noFill/>
          <a:ln>
            <a:noFill/>
          </a:ln>
        </p:spPr>
      </p:pic>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sp>
        <p:nvSpPr>
          <p:cNvPr id="702" name="Google Shape;702;p9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Opinions/prefixes/namespaces</a:t>
            </a:r>
            <a:endParaRPr/>
          </a:p>
        </p:txBody>
      </p:sp>
      <p:sp>
        <p:nvSpPr>
          <p:cNvPr id="703" name="Google Shape;703;p9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325755" lvl="0" marL="457200" rtl="0" algn="l">
              <a:spcBef>
                <a:spcPts val="0"/>
              </a:spcBef>
              <a:spcAft>
                <a:spcPts val="0"/>
              </a:spcAft>
              <a:buSzPct val="100000"/>
              <a:buChar char="●"/>
            </a:pPr>
            <a:r>
              <a:rPr lang="en"/>
              <a:t>While scaling out CSS one of the main issues people run into is consistency in naming</a:t>
            </a:r>
            <a:endParaRPr/>
          </a:p>
          <a:p>
            <a:pPr indent="-325755" lvl="0" marL="457200" rtl="0" algn="l">
              <a:spcBef>
                <a:spcPts val="0"/>
              </a:spcBef>
              <a:spcAft>
                <a:spcPts val="0"/>
              </a:spcAft>
              <a:buSzPct val="100000"/>
              <a:buChar char="●"/>
            </a:pPr>
            <a:r>
              <a:rPr lang="en"/>
              <a:t>How to tell where a class can be used or what it is for by its name?</a:t>
            </a:r>
            <a:endParaRPr/>
          </a:p>
          <a:p>
            <a:pPr indent="-304165" lvl="1" marL="914400" rtl="0" algn="l">
              <a:spcBef>
                <a:spcPts val="0"/>
              </a:spcBef>
              <a:spcAft>
                <a:spcPts val="0"/>
              </a:spcAft>
              <a:buSzPct val="100000"/>
              <a:buChar char="○"/>
            </a:pPr>
            <a:r>
              <a:rPr lang="en"/>
              <a:t>Reusable by its name?</a:t>
            </a:r>
            <a:endParaRPr/>
          </a:p>
          <a:p>
            <a:pPr indent="-304165" lvl="1" marL="914400" rtl="0" algn="l">
              <a:spcBef>
                <a:spcPts val="0"/>
              </a:spcBef>
              <a:spcAft>
                <a:spcPts val="0"/>
              </a:spcAft>
              <a:buSzPct val="100000"/>
              <a:buChar char="○"/>
            </a:pPr>
            <a:r>
              <a:rPr lang="en"/>
              <a:t>Semantic vs descriptive/presentation (.promotion-pop-up vs .overlay or .product-listing vs .tile)</a:t>
            </a:r>
            <a:endParaRPr/>
          </a:p>
          <a:p>
            <a:pPr indent="-325755" lvl="0" marL="457200" rtl="0" algn="l">
              <a:spcBef>
                <a:spcPts val="0"/>
              </a:spcBef>
              <a:spcAft>
                <a:spcPts val="0"/>
              </a:spcAft>
              <a:buSzPct val="100000"/>
              <a:buChar char="●"/>
            </a:pPr>
            <a:r>
              <a:rPr lang="en"/>
              <a:t>In JavaScript properties are camel case so one common pattern is having CSS class names be hyphenated as this matches css properties and values</a:t>
            </a:r>
            <a:endParaRPr/>
          </a:p>
          <a:p>
            <a:pPr indent="-304165" lvl="1" marL="914400" rtl="0" algn="l">
              <a:spcBef>
                <a:spcPts val="0"/>
              </a:spcBef>
              <a:spcAft>
                <a:spcPts val="0"/>
              </a:spcAft>
              <a:buSzPct val="100000"/>
              <a:buChar char="○"/>
            </a:pPr>
            <a:r>
              <a:rPr lang="en"/>
              <a:t>With debates on if the IDs should be similarly hyphenated if they are for CSS only</a:t>
            </a:r>
            <a:endParaRPr/>
          </a:p>
          <a:p>
            <a:pPr indent="-325755" lvl="0" marL="457200" rtl="0" algn="l">
              <a:spcBef>
                <a:spcPts val="0"/>
              </a:spcBef>
              <a:spcAft>
                <a:spcPts val="0"/>
              </a:spcAft>
              <a:buSzPct val="100000"/>
              <a:buChar char="●"/>
            </a:pPr>
            <a:r>
              <a:rPr lang="en"/>
              <a:t>Separate ids/classes for your JavaScript hooks and CSS might avoid breaking either</a:t>
            </a:r>
            <a:endParaRPr/>
          </a:p>
          <a:p>
            <a:pPr indent="-325755" lvl="0" marL="457200" rtl="0" algn="l">
              <a:spcBef>
                <a:spcPts val="0"/>
              </a:spcBef>
              <a:spcAft>
                <a:spcPts val="0"/>
              </a:spcAft>
              <a:buSzPct val="100000"/>
              <a:buChar char="●"/>
            </a:pPr>
            <a:r>
              <a:rPr lang="en"/>
              <a:t>There is the "BEM" or Block Element Modifiers for example </a:t>
            </a:r>
            <a:r>
              <a:rPr lang="en">
                <a:latin typeface="Courier New"/>
                <a:ea typeface="Courier New"/>
                <a:cs typeface="Courier New"/>
                <a:sym typeface="Courier New"/>
              </a:rPr>
              <a:t>.nav__secondary--blue</a:t>
            </a:r>
            <a:endParaRPr>
              <a:latin typeface="Courier New"/>
              <a:ea typeface="Courier New"/>
              <a:cs typeface="Courier New"/>
              <a:sym typeface="Courier New"/>
            </a:endParaRPr>
          </a:p>
          <a:p>
            <a:pPr indent="-325755" lvl="0" marL="457200" rtl="0" algn="l">
              <a:spcBef>
                <a:spcPts val="0"/>
              </a:spcBef>
              <a:spcAft>
                <a:spcPts val="0"/>
              </a:spcAft>
              <a:buSzPct val="100000"/>
              <a:buChar char="●"/>
            </a:pPr>
            <a:r>
              <a:rPr lang="en"/>
              <a:t>Prefixing a class for .t- for theme related rules or .u- for utilities</a:t>
            </a:r>
            <a:endParaRPr/>
          </a:p>
          <a:p>
            <a:pPr indent="-325755" lvl="0" marL="457200" rtl="0" algn="l">
              <a:spcBef>
                <a:spcPts val="0"/>
              </a:spcBef>
              <a:spcAft>
                <a:spcPts val="0"/>
              </a:spcAft>
              <a:buSzPct val="100000"/>
              <a:buChar char="●"/>
            </a:pPr>
            <a:r>
              <a:rPr lang="en"/>
              <a:t>If you are using a framework for 99% of things and you write only a few classes maybe you prefix your classes with something like .project-name-class so people know it is custom</a:t>
            </a:r>
            <a:endParaRPr/>
          </a:p>
          <a:p>
            <a:pPr indent="-304165" lvl="1" marL="914400" rtl="0" algn="l">
              <a:spcBef>
                <a:spcPts val="0"/>
              </a:spcBef>
              <a:spcAft>
                <a:spcPts val="0"/>
              </a:spcAft>
              <a:buSzPct val="100000"/>
              <a:buChar char="○"/>
            </a:pPr>
            <a:r>
              <a:rPr lang="en"/>
              <a:t>Plugins may prefix their classes with .plugin-name to avoid conflicts as well</a:t>
            </a:r>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7" name="Shape 707"/>
        <p:cNvGrpSpPr/>
        <p:nvPr/>
      </p:nvGrpSpPr>
      <p:grpSpPr>
        <a:xfrm>
          <a:off x="0" y="0"/>
          <a:ext cx="0" cy="0"/>
          <a:chOff x="0" y="0"/>
          <a:chExt cx="0" cy="0"/>
        </a:xfrm>
      </p:grpSpPr>
      <p:sp>
        <p:nvSpPr>
          <p:cNvPr id="708" name="Google Shape;708;p9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Takeaways</a:t>
            </a:r>
            <a:endParaRPr/>
          </a:p>
        </p:txBody>
      </p:sp>
      <p:sp>
        <p:nvSpPr>
          <p:cNvPr id="709" name="Google Shape;709;p9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Important questions</a:t>
            </a:r>
            <a:endParaRPr/>
          </a:p>
          <a:p>
            <a:pPr indent="-317500" lvl="1" marL="914400" rtl="0" algn="l">
              <a:spcBef>
                <a:spcPts val="0"/>
              </a:spcBef>
              <a:spcAft>
                <a:spcPts val="0"/>
              </a:spcAft>
              <a:buSzPts val="1400"/>
              <a:buChar char="○"/>
            </a:pPr>
            <a:r>
              <a:rPr lang="en"/>
              <a:t>Where will the CSS you are writing be loaded?</a:t>
            </a:r>
            <a:endParaRPr/>
          </a:p>
          <a:p>
            <a:pPr indent="-317500" lvl="1" marL="914400" rtl="0" algn="l">
              <a:spcBef>
                <a:spcPts val="0"/>
              </a:spcBef>
              <a:spcAft>
                <a:spcPts val="0"/>
              </a:spcAft>
              <a:buSzPts val="1400"/>
              <a:buChar char="○"/>
            </a:pPr>
            <a:r>
              <a:rPr lang="en"/>
              <a:t>What other CSS surrounds what you are working on?</a:t>
            </a:r>
            <a:endParaRPr/>
          </a:p>
          <a:p>
            <a:pPr indent="-342900" lvl="0" marL="457200" rtl="0" algn="l">
              <a:spcBef>
                <a:spcPts val="0"/>
              </a:spcBef>
              <a:spcAft>
                <a:spcPts val="0"/>
              </a:spcAft>
              <a:buSzPts val="1800"/>
              <a:buChar char="●"/>
            </a:pPr>
            <a:r>
              <a:rPr lang="en"/>
              <a:t>Test your CSS in all browsers and screen sizes you are supporting</a:t>
            </a:r>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3" name="Shape 713"/>
        <p:cNvGrpSpPr/>
        <p:nvPr/>
      </p:nvGrpSpPr>
      <p:grpSpPr>
        <a:xfrm>
          <a:off x="0" y="0"/>
          <a:ext cx="0" cy="0"/>
          <a:chOff x="0" y="0"/>
          <a:chExt cx="0" cy="0"/>
        </a:xfrm>
      </p:grpSpPr>
      <p:sp>
        <p:nvSpPr>
          <p:cNvPr id="714" name="Google Shape;714;p9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Browser Inspection Tools</a:t>
            </a:r>
            <a:endParaRPr/>
          </a:p>
        </p:txBody>
      </p:sp>
      <p:pic>
        <p:nvPicPr>
          <p:cNvPr id="715" name="Google Shape;715;p97"/>
          <p:cNvPicPr preferRelativeResize="0"/>
          <p:nvPr/>
        </p:nvPicPr>
        <p:blipFill>
          <a:blip r:embed="rId3">
            <a:alphaModFix/>
          </a:blip>
          <a:stretch>
            <a:fillRect/>
          </a:stretch>
        </p:blipFill>
        <p:spPr>
          <a:xfrm>
            <a:off x="1574800" y="1017725"/>
            <a:ext cx="5994399" cy="3993975"/>
          </a:xfrm>
          <a:prstGeom prst="rect">
            <a:avLst/>
          </a:prstGeom>
          <a:noFill/>
          <a:ln>
            <a:noFill/>
          </a:ln>
        </p:spPr>
      </p:pic>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9" name="Shape 719"/>
        <p:cNvGrpSpPr/>
        <p:nvPr/>
      </p:nvGrpSpPr>
      <p:grpSpPr>
        <a:xfrm>
          <a:off x="0" y="0"/>
          <a:ext cx="0" cy="0"/>
          <a:chOff x="0" y="0"/>
          <a:chExt cx="0" cy="0"/>
        </a:xfrm>
      </p:grpSpPr>
      <p:sp>
        <p:nvSpPr>
          <p:cNvPr id="720" name="Google Shape;720;p9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Browser Inspection Tools</a:t>
            </a:r>
            <a:endParaRPr/>
          </a:p>
        </p:txBody>
      </p:sp>
      <p:pic>
        <p:nvPicPr>
          <p:cNvPr id="721" name="Google Shape;721;p98"/>
          <p:cNvPicPr preferRelativeResize="0"/>
          <p:nvPr/>
        </p:nvPicPr>
        <p:blipFill>
          <a:blip r:embed="rId3">
            <a:alphaModFix/>
          </a:blip>
          <a:stretch>
            <a:fillRect/>
          </a:stretch>
        </p:blipFill>
        <p:spPr>
          <a:xfrm>
            <a:off x="1702963" y="1162625"/>
            <a:ext cx="5738075" cy="3820976"/>
          </a:xfrm>
          <a:prstGeom prst="rect">
            <a:avLst/>
          </a:prstGeom>
          <a:noFill/>
          <a:ln>
            <a:noFill/>
          </a:ln>
        </p:spPr>
      </p:pic>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5" name="Shape 725"/>
        <p:cNvGrpSpPr/>
        <p:nvPr/>
      </p:nvGrpSpPr>
      <p:grpSpPr>
        <a:xfrm>
          <a:off x="0" y="0"/>
          <a:ext cx="0" cy="0"/>
          <a:chOff x="0" y="0"/>
          <a:chExt cx="0" cy="0"/>
        </a:xfrm>
      </p:grpSpPr>
      <p:sp>
        <p:nvSpPr>
          <p:cNvPr id="726" name="Google Shape;726;p9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Browser Inspection Tools</a:t>
            </a:r>
            <a:endParaRPr/>
          </a:p>
        </p:txBody>
      </p:sp>
      <p:pic>
        <p:nvPicPr>
          <p:cNvPr id="727" name="Google Shape;727;p99"/>
          <p:cNvPicPr preferRelativeResize="0"/>
          <p:nvPr/>
        </p:nvPicPr>
        <p:blipFill>
          <a:blip r:embed="rId3">
            <a:alphaModFix/>
          </a:blip>
          <a:stretch>
            <a:fillRect/>
          </a:stretch>
        </p:blipFill>
        <p:spPr>
          <a:xfrm>
            <a:off x="1735513" y="1155100"/>
            <a:ext cx="5672979" cy="3820975"/>
          </a:xfrm>
          <a:prstGeom prst="rect">
            <a:avLst/>
          </a:prstGeom>
          <a:noFill/>
          <a:ln>
            <a:noFill/>
          </a:ln>
        </p:spPr>
      </p:pic>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1" name="Shape 731"/>
        <p:cNvGrpSpPr/>
        <p:nvPr/>
      </p:nvGrpSpPr>
      <p:grpSpPr>
        <a:xfrm>
          <a:off x="0" y="0"/>
          <a:ext cx="0" cy="0"/>
          <a:chOff x="0" y="0"/>
          <a:chExt cx="0" cy="0"/>
        </a:xfrm>
      </p:grpSpPr>
      <p:sp>
        <p:nvSpPr>
          <p:cNvPr id="732" name="Google Shape;732;p10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Browser Inspection Tools</a:t>
            </a:r>
            <a:endParaRPr/>
          </a:p>
        </p:txBody>
      </p:sp>
      <p:pic>
        <p:nvPicPr>
          <p:cNvPr id="733" name="Google Shape;733;p100"/>
          <p:cNvPicPr preferRelativeResize="0"/>
          <p:nvPr/>
        </p:nvPicPr>
        <p:blipFill>
          <a:blip r:embed="rId3">
            <a:alphaModFix/>
          </a:blip>
          <a:stretch>
            <a:fillRect/>
          </a:stretch>
        </p:blipFill>
        <p:spPr>
          <a:xfrm>
            <a:off x="1724175" y="1065025"/>
            <a:ext cx="5695662" cy="3820975"/>
          </a:xfrm>
          <a:prstGeom prst="rect">
            <a:avLst/>
          </a:prstGeom>
          <a:noFill/>
          <a:ln>
            <a:noFill/>
          </a:ln>
        </p:spPr>
      </p:pic>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7" name="Shape 737"/>
        <p:cNvGrpSpPr/>
        <p:nvPr/>
      </p:nvGrpSpPr>
      <p:grpSpPr>
        <a:xfrm>
          <a:off x="0" y="0"/>
          <a:ext cx="0" cy="0"/>
          <a:chOff x="0" y="0"/>
          <a:chExt cx="0" cy="0"/>
        </a:xfrm>
      </p:grpSpPr>
      <p:sp>
        <p:nvSpPr>
          <p:cNvPr id="738" name="Google Shape;738;p10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Code "smells"</a:t>
            </a:r>
            <a:endParaRPr/>
          </a:p>
        </p:txBody>
      </p:sp>
      <p:sp>
        <p:nvSpPr>
          <p:cNvPr id="739" name="Google Shape;739;p10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You have !important</a:t>
            </a:r>
            <a:endParaRPr/>
          </a:p>
          <a:p>
            <a:pPr indent="-317500" lvl="1" marL="914400" rtl="0" algn="l">
              <a:spcBef>
                <a:spcPts val="0"/>
              </a:spcBef>
              <a:spcAft>
                <a:spcPts val="0"/>
              </a:spcAft>
              <a:buSzPts val="1400"/>
              <a:buChar char="○"/>
            </a:pPr>
            <a:r>
              <a:rPr lang="en"/>
              <a:t>Don't have !important</a:t>
            </a:r>
            <a:endParaRPr/>
          </a:p>
          <a:p>
            <a:pPr indent="-342900" lvl="0" marL="457200" rtl="0" algn="l">
              <a:spcBef>
                <a:spcPts val="0"/>
              </a:spcBef>
              <a:spcAft>
                <a:spcPts val="0"/>
              </a:spcAft>
              <a:buSzPts val="1800"/>
              <a:buChar char="●"/>
            </a:pPr>
            <a:r>
              <a:rPr lang="en"/>
              <a:t>You have CSS that is "append only"</a:t>
            </a:r>
            <a:endParaRPr/>
          </a:p>
          <a:p>
            <a:pPr indent="-342900" lvl="0" marL="457200" rtl="0" algn="l">
              <a:spcBef>
                <a:spcPts val="0"/>
              </a:spcBef>
              <a:spcAft>
                <a:spcPts val="0"/>
              </a:spcAft>
              <a:buSzPts val="1800"/>
              <a:buChar char="●"/>
            </a:pPr>
            <a:r>
              <a:rPr lang="en"/>
              <a:t>The less CSS you have the generally better off you are</a:t>
            </a:r>
            <a:endParaRPr/>
          </a:p>
          <a:p>
            <a:pPr indent="-317500" lvl="1" marL="914400" rtl="0" algn="l">
              <a:spcBef>
                <a:spcPts val="0"/>
              </a:spcBef>
              <a:spcAft>
                <a:spcPts val="0"/>
              </a:spcAft>
              <a:buSzPts val="1400"/>
              <a:buChar char="○"/>
            </a:pPr>
            <a:r>
              <a:rPr lang="en"/>
              <a:t>If you find yourself making new CSS classes every time you do something maybe you can try to write a few classes to reuse (applies slightly less in the beginning)</a:t>
            </a:r>
            <a:endParaRPr/>
          </a:p>
          <a:p>
            <a:pPr indent="-342900" lvl="0" marL="457200" rtl="0" algn="l">
              <a:spcBef>
                <a:spcPts val="0"/>
              </a:spcBef>
              <a:spcAft>
                <a:spcPts val="0"/>
              </a:spcAft>
              <a:buSzPts val="1800"/>
              <a:buChar char="●"/>
            </a:pPr>
            <a:r>
              <a:rPr lang="en"/>
              <a:t>It is easy to be too specific; for example using IDs for everything is similar to the problem above where CSS is only for one thing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CSS3+</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Began draft work after CSS2 was finalized in 1999</a:t>
            </a:r>
            <a:endParaRPr/>
          </a:p>
          <a:p>
            <a:pPr indent="-342900" lvl="0" marL="457200" rtl="0" algn="l">
              <a:spcBef>
                <a:spcPts val="0"/>
              </a:spcBef>
              <a:spcAft>
                <a:spcPts val="0"/>
              </a:spcAft>
              <a:buSzPts val="1800"/>
              <a:buChar char="●"/>
            </a:pPr>
            <a:r>
              <a:rPr lang="en"/>
              <a:t>After CSS2.1 CSS3 became "modularized" now each specific thing in CSS is a module and they can be updated independently of each other. CSS 2.1 is the base and modules override portions as needed</a:t>
            </a:r>
            <a:endParaRPr/>
          </a:p>
          <a:p>
            <a:pPr indent="-342900" lvl="0" marL="457200" rtl="0" algn="l">
              <a:spcBef>
                <a:spcPts val="0"/>
              </a:spcBef>
              <a:spcAft>
                <a:spcPts val="0"/>
              </a:spcAft>
              <a:buSzPts val="1800"/>
              <a:buChar char="●"/>
            </a:pPr>
            <a:r>
              <a:rPr lang="en"/>
              <a:t>There are now "Snapshots" of the list of all of the standards that make up the current CSS standard. Each module has its own level/version</a:t>
            </a:r>
            <a:endParaRPr/>
          </a:p>
          <a:p>
            <a:pPr indent="-317500" lvl="1" marL="914400" rtl="0" algn="l">
              <a:spcBef>
                <a:spcPts val="0"/>
              </a:spcBef>
              <a:spcAft>
                <a:spcPts val="0"/>
              </a:spcAft>
              <a:buSzPts val="1400"/>
              <a:buChar char="○"/>
            </a:pPr>
            <a:r>
              <a:rPr lang="en" u="sng">
                <a:solidFill>
                  <a:schemeClr val="hlink"/>
                </a:solidFill>
                <a:hlinkClick r:id="rId3"/>
              </a:rPr>
              <a:t>https://www.w3.org/TR/css-2020/</a:t>
            </a:r>
            <a:endParaRPr/>
          </a:p>
          <a:p>
            <a:pPr indent="-317500" lvl="1" marL="914400" rtl="0" algn="l">
              <a:spcBef>
                <a:spcPts val="0"/>
              </a:spcBef>
              <a:spcAft>
                <a:spcPts val="0"/>
              </a:spcAft>
              <a:buSzPts val="1400"/>
              <a:buChar char="○"/>
            </a:pPr>
            <a:r>
              <a:rPr lang="en"/>
              <a:t>Slight lag between release snapshot and </a:t>
            </a:r>
            <a:r>
              <a:rPr lang="en"/>
              <a:t>implementations</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3" name="Shape 743"/>
        <p:cNvGrpSpPr/>
        <p:nvPr/>
      </p:nvGrpSpPr>
      <p:grpSpPr>
        <a:xfrm>
          <a:off x="0" y="0"/>
          <a:ext cx="0" cy="0"/>
          <a:chOff x="0" y="0"/>
          <a:chExt cx="0" cy="0"/>
        </a:xfrm>
      </p:grpSpPr>
      <p:sp>
        <p:nvSpPr>
          <p:cNvPr id="744" name="Google Shape;744;p10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Things to keep in mind</a:t>
            </a:r>
            <a:endParaRPr/>
          </a:p>
        </p:txBody>
      </p:sp>
      <p:sp>
        <p:nvSpPr>
          <p:cNvPr id="745" name="Google Shape;745;p10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JavaScript is changing the styles after they load</a:t>
            </a:r>
            <a:endParaRPr/>
          </a:p>
          <a:p>
            <a:pPr indent="-342900" lvl="0" marL="457200" rtl="0" algn="l">
              <a:spcBef>
                <a:spcPts val="0"/>
              </a:spcBef>
              <a:spcAft>
                <a:spcPts val="0"/>
              </a:spcAft>
              <a:buSzPts val="1800"/>
              <a:buChar char="●"/>
            </a:pPr>
            <a:r>
              <a:rPr lang="en"/>
              <a:t>Hard coded heights and widths ruin your responsive efforts</a:t>
            </a:r>
            <a:endParaRPr/>
          </a:p>
          <a:p>
            <a:pPr indent="-342900" lvl="0" marL="457200" rtl="0" algn="l">
              <a:spcBef>
                <a:spcPts val="0"/>
              </a:spcBef>
              <a:spcAft>
                <a:spcPts val="0"/>
              </a:spcAft>
              <a:buSzPts val="1800"/>
              <a:buChar char="●"/>
            </a:pPr>
            <a:r>
              <a:rPr lang="en"/>
              <a:t>U</a:t>
            </a:r>
            <a:r>
              <a:rPr lang="en"/>
              <a:t>nsupported</a:t>
            </a:r>
            <a:r>
              <a:rPr lang="en"/>
              <a:t> properties or values</a:t>
            </a:r>
            <a:endParaRPr/>
          </a:p>
          <a:p>
            <a:pPr indent="-317500" lvl="1" marL="914400" rtl="0" algn="l">
              <a:spcBef>
                <a:spcPts val="0"/>
              </a:spcBef>
              <a:spcAft>
                <a:spcPts val="0"/>
              </a:spcAft>
              <a:buSzPts val="1400"/>
              <a:buChar char="○"/>
            </a:pPr>
            <a:r>
              <a:rPr lang="en"/>
              <a:t>You might be using CSS that isn't supported yet in some browsers</a:t>
            </a:r>
            <a:endParaRPr/>
          </a:p>
          <a:p>
            <a:pPr indent="-317500" lvl="1" marL="914400" rtl="0" algn="l">
              <a:spcBef>
                <a:spcPts val="0"/>
              </a:spcBef>
              <a:spcAft>
                <a:spcPts val="0"/>
              </a:spcAft>
              <a:buSzPts val="1400"/>
              <a:buChar char="○"/>
            </a:pPr>
            <a:r>
              <a:rPr lang="en"/>
              <a:t>Some properties or new features have b</a:t>
            </a:r>
            <a:r>
              <a:rPr lang="en"/>
              <a:t>rowser-prefixes where you specify the property multiple times to ensure cross browser similarity</a:t>
            </a:r>
            <a:endParaRPr/>
          </a:p>
          <a:p>
            <a:pPr indent="-317500" lvl="1" marL="914400" rtl="0" algn="l">
              <a:spcBef>
                <a:spcPts val="0"/>
              </a:spcBef>
              <a:spcAft>
                <a:spcPts val="0"/>
              </a:spcAft>
              <a:buSzPts val="1400"/>
              <a:buChar char="○"/>
            </a:pPr>
            <a:r>
              <a:rPr lang="en"/>
              <a:t>If you want to use a specific CSS selector or property go to </a:t>
            </a:r>
            <a:r>
              <a:rPr lang="en" u="sng">
                <a:solidFill>
                  <a:schemeClr val="accent5"/>
                </a:solidFill>
                <a:hlinkClick r:id="rId3">
                  <a:extLst>
                    <a:ext uri="{A12FA001-AC4F-418D-AE19-62706E023703}">
                      <ahyp:hlinkClr val="tx"/>
                    </a:ext>
                  </a:extLst>
                </a:hlinkClick>
              </a:rPr>
              <a:t>https://caniuse.com/</a:t>
            </a:r>
            <a:r>
              <a:rPr lang="en"/>
              <a:t> and compare the browser compatibility chart with your needs</a:t>
            </a:r>
            <a:endParaRPr/>
          </a:p>
          <a:p>
            <a:pPr indent="-342900" lvl="0" marL="457200" rtl="0" algn="l">
              <a:spcBef>
                <a:spcPts val="0"/>
              </a:spcBef>
              <a:spcAft>
                <a:spcPts val="0"/>
              </a:spcAft>
              <a:buSzPts val="1800"/>
              <a:buChar char="●"/>
            </a:pPr>
            <a:r>
              <a:rPr lang="en"/>
              <a:t>Look-up properties and their allowed values paying attention to units. I recommend: </a:t>
            </a:r>
            <a:r>
              <a:rPr lang="en" u="sng">
                <a:solidFill>
                  <a:schemeClr val="hlink"/>
                </a:solidFill>
                <a:hlinkClick r:id="rId4"/>
              </a:rPr>
              <a:t>https://developer.mozilla.org/en-US/docs/Web/CSS3</a:t>
            </a:r>
            <a:endParaRPr/>
          </a:p>
          <a:p>
            <a:pPr indent="-342900" lvl="0" marL="457200" rtl="0" algn="l">
              <a:spcBef>
                <a:spcPts val="0"/>
              </a:spcBef>
              <a:spcAft>
                <a:spcPts val="0"/>
              </a:spcAft>
              <a:buSzPts val="1800"/>
              <a:buChar char="●"/>
            </a:pPr>
            <a:r>
              <a:rPr lang="en"/>
              <a:t>Accessibility</a:t>
            </a:r>
            <a:endParaRPr/>
          </a:p>
          <a:p>
            <a:pPr indent="-317500" lvl="1" marL="914400" rtl="0" algn="l">
              <a:spcBef>
                <a:spcPts val="0"/>
              </a:spcBef>
              <a:spcAft>
                <a:spcPts val="0"/>
              </a:spcAft>
              <a:buSzPts val="1400"/>
              <a:buChar char="○"/>
            </a:pPr>
            <a:r>
              <a:rPr lang="en"/>
              <a:t>For example some of my examples only make distinctions on color this is not recommended</a:t>
            </a:r>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9" name="Shape 749"/>
        <p:cNvGrpSpPr/>
        <p:nvPr/>
      </p:nvGrpSpPr>
      <p:grpSpPr>
        <a:xfrm>
          <a:off x="0" y="0"/>
          <a:ext cx="0" cy="0"/>
          <a:chOff x="0" y="0"/>
          <a:chExt cx="0" cy="0"/>
        </a:xfrm>
      </p:grpSpPr>
      <p:sp>
        <p:nvSpPr>
          <p:cNvPr id="750" name="Google Shape;750;p10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Other things of possible interest</a:t>
            </a:r>
            <a:endParaRPr/>
          </a:p>
        </p:txBody>
      </p:sp>
      <p:sp>
        <p:nvSpPr>
          <p:cNvPr id="751" name="Google Shape;751;p10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There are two major "compiled" CSS options (more like </a:t>
            </a:r>
            <a:r>
              <a:rPr lang="en"/>
              <a:t>pre-processors</a:t>
            </a:r>
            <a:r>
              <a:rPr lang="en"/>
              <a:t>)</a:t>
            </a:r>
            <a:endParaRPr/>
          </a:p>
          <a:p>
            <a:pPr indent="-317500" lvl="1" marL="914400" rtl="0" algn="l">
              <a:spcBef>
                <a:spcPts val="0"/>
              </a:spcBef>
              <a:spcAft>
                <a:spcPts val="0"/>
              </a:spcAft>
              <a:buSzPts val="1400"/>
              <a:buChar char="○"/>
            </a:pPr>
            <a:r>
              <a:rPr lang="en"/>
              <a:t>You'll note that since CSS is just a file you serve it up and it just works you don't have to "do" anything to it</a:t>
            </a:r>
            <a:endParaRPr/>
          </a:p>
          <a:p>
            <a:pPr indent="-317500" lvl="1" marL="914400" rtl="0" algn="l">
              <a:spcBef>
                <a:spcPts val="0"/>
              </a:spcBef>
              <a:spcAft>
                <a:spcPts val="0"/>
              </a:spcAft>
              <a:buSzPts val="1400"/>
              <a:buChar char="○"/>
            </a:pPr>
            <a:r>
              <a:rPr lang="en"/>
              <a:t>However if you want things like variables or other fancy features you can write CSS in SASS/SCSS or Less</a:t>
            </a:r>
            <a:endParaRPr/>
          </a:p>
          <a:p>
            <a:pPr indent="-342900" lvl="0" marL="457200" rtl="0" algn="l">
              <a:spcBef>
                <a:spcPts val="0"/>
              </a:spcBef>
              <a:spcAft>
                <a:spcPts val="0"/>
              </a:spcAft>
              <a:buSzPts val="1800"/>
              <a:buChar char="●"/>
            </a:pPr>
            <a:r>
              <a:rPr lang="en"/>
              <a:t>You can "minify" CSS to make it smaller on page loads</a:t>
            </a:r>
            <a:endParaRPr/>
          </a:p>
          <a:p>
            <a:pPr indent="-342900" lvl="0" marL="457200" rtl="0" algn="l">
              <a:spcBef>
                <a:spcPts val="0"/>
              </a:spcBef>
              <a:spcAft>
                <a:spcPts val="0"/>
              </a:spcAft>
              <a:buSzPts val="1800"/>
              <a:buChar char="●"/>
            </a:pPr>
            <a:r>
              <a:rPr lang="en"/>
              <a:t>You can animate things with CSS</a:t>
            </a:r>
            <a:endParaRPr/>
          </a:p>
          <a:p>
            <a:pPr indent="-317500" lvl="1" marL="914400" rtl="0" algn="l">
              <a:spcBef>
                <a:spcPts val="0"/>
              </a:spcBef>
              <a:spcAft>
                <a:spcPts val="0"/>
              </a:spcAft>
              <a:buSzPts val="1400"/>
              <a:buChar char="○"/>
            </a:pPr>
            <a:r>
              <a:rPr lang="en"/>
              <a:t>Its near the top of the cascade above normal author declarations</a:t>
            </a:r>
            <a:endParaRPr/>
          </a:p>
          <a:p>
            <a:pPr indent="-342900" lvl="0" marL="457200" rtl="0" algn="l">
              <a:spcBef>
                <a:spcPts val="0"/>
              </a:spcBef>
              <a:spcAft>
                <a:spcPts val="0"/>
              </a:spcAft>
              <a:buSzPts val="1800"/>
              <a:buChar char="●"/>
            </a:pPr>
            <a:r>
              <a:rPr lang="en"/>
              <a:t>Throw a border around everything can sometimes be a debugging tool</a:t>
            </a:r>
            <a:endParaRPr/>
          </a:p>
          <a:p>
            <a:pPr indent="-342900" lvl="0" marL="457200" rtl="0" algn="l">
              <a:spcBef>
                <a:spcPts val="0"/>
              </a:spcBef>
              <a:spcAft>
                <a:spcPts val="0"/>
              </a:spcAft>
              <a:buSzPts val="1800"/>
              <a:buChar char="●"/>
            </a:pPr>
            <a:r>
              <a:rPr lang="en"/>
              <a:t>CSS matters in i18n. Directions and layouts often swap between languages</a:t>
            </a:r>
            <a:endParaRPr/>
          </a:p>
          <a:p>
            <a:pPr indent="-342900" lvl="0" marL="457200" rtl="0" algn="l">
              <a:spcBef>
                <a:spcPts val="0"/>
              </a:spcBef>
              <a:spcAft>
                <a:spcPts val="0"/>
              </a:spcAft>
              <a:buSzPts val="1800"/>
              <a:buChar char="●"/>
            </a:pPr>
            <a:r>
              <a:rPr lang="en"/>
              <a:t>Many ways to handle custom themes but a common one is to separate out theme relevant selectors and make multiple style sheets only loading the relevant one via JavaScript or server side decisions</a:t>
            </a:r>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5" name="Shape 755"/>
        <p:cNvGrpSpPr/>
        <p:nvPr/>
      </p:nvGrpSpPr>
      <p:grpSpPr>
        <a:xfrm>
          <a:off x="0" y="0"/>
          <a:ext cx="0" cy="0"/>
          <a:chOff x="0" y="0"/>
          <a:chExt cx="0" cy="0"/>
        </a:xfrm>
      </p:grpSpPr>
      <p:sp>
        <p:nvSpPr>
          <p:cNvPr id="756" name="Google Shape;756;p10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757" name="Google Shape;757;p10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You can do this</a:t>
            </a:r>
            <a:endParaRPr/>
          </a:p>
          <a:p>
            <a:pPr indent="-342900" lvl="0" marL="457200" rtl="0" algn="l">
              <a:spcBef>
                <a:spcPts val="0"/>
              </a:spcBef>
              <a:spcAft>
                <a:spcPts val="0"/>
              </a:spcAft>
              <a:buSzPts val="1800"/>
              <a:buChar char="●"/>
            </a:pPr>
            <a:r>
              <a:rPr lang="en"/>
              <a:t>Thank you</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1" name="Shape 761"/>
        <p:cNvGrpSpPr/>
        <p:nvPr/>
      </p:nvGrpSpPr>
      <p:grpSpPr>
        <a:xfrm>
          <a:off x="0" y="0"/>
          <a:ext cx="0" cy="0"/>
          <a:chOff x="0" y="0"/>
          <a:chExt cx="0" cy="0"/>
        </a:xfrm>
      </p:grpSpPr>
      <p:sp>
        <p:nvSpPr>
          <p:cNvPr id="762" name="Google Shape;762;p10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General Resources</a:t>
            </a:r>
            <a:endParaRPr/>
          </a:p>
        </p:txBody>
      </p:sp>
      <p:sp>
        <p:nvSpPr>
          <p:cNvPr id="763" name="Google Shape;763;p10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u="sng">
                <a:solidFill>
                  <a:schemeClr val="hlink"/>
                </a:solidFill>
                <a:hlinkClick r:id="rId3"/>
              </a:rPr>
              <a:t>https://css-tricks.com/</a:t>
            </a:r>
            <a:endParaRPr/>
          </a:p>
          <a:p>
            <a:pPr indent="-310832" lvl="1" marL="914400" rtl="0" algn="l">
              <a:spcBef>
                <a:spcPts val="0"/>
              </a:spcBef>
              <a:spcAft>
                <a:spcPts val="0"/>
              </a:spcAft>
              <a:buSzPct val="100000"/>
              <a:buChar char="○"/>
            </a:pPr>
            <a:r>
              <a:rPr lang="en"/>
              <a:t>Generally if you have an idea of what you want something to look like this is a cookbook</a:t>
            </a:r>
            <a:endParaRPr/>
          </a:p>
          <a:p>
            <a:pPr indent="-334327" lvl="0" marL="457200" rtl="0" algn="l">
              <a:spcBef>
                <a:spcPts val="0"/>
              </a:spcBef>
              <a:spcAft>
                <a:spcPts val="0"/>
              </a:spcAft>
              <a:buSzPct val="100000"/>
              <a:buChar char="●"/>
            </a:pPr>
            <a:r>
              <a:rPr lang="en" u="sng">
                <a:solidFill>
                  <a:schemeClr val="hlink"/>
                </a:solidFill>
                <a:hlinkClick r:id="rId4"/>
              </a:rPr>
              <a:t>https://developer.mozilla.org/en-US/docs/Learn/CSS</a:t>
            </a:r>
            <a:endParaRPr/>
          </a:p>
          <a:p>
            <a:pPr indent="-334327" lvl="0" marL="457200" rtl="0" algn="l">
              <a:spcBef>
                <a:spcPts val="0"/>
              </a:spcBef>
              <a:spcAft>
                <a:spcPts val="0"/>
              </a:spcAft>
              <a:buSzPct val="100000"/>
              <a:buChar char="●"/>
            </a:pPr>
            <a:r>
              <a:rPr lang="en" u="sng">
                <a:solidFill>
                  <a:schemeClr val="hlink"/>
                </a:solidFill>
                <a:hlinkClick r:id="rId5"/>
              </a:rPr>
              <a:t>https://codepen.io/pen/</a:t>
            </a:r>
            <a:endParaRPr/>
          </a:p>
          <a:p>
            <a:pPr indent="-310832" lvl="1" marL="914400" rtl="0" algn="l">
              <a:spcBef>
                <a:spcPts val="0"/>
              </a:spcBef>
              <a:spcAft>
                <a:spcPts val="0"/>
              </a:spcAft>
              <a:buSzPct val="100000"/>
              <a:buChar char="○"/>
            </a:pPr>
            <a:r>
              <a:rPr lang="en"/>
              <a:t>Quick testing in-browser of your elements without having to save out files to your desktop etc</a:t>
            </a:r>
            <a:endParaRPr/>
          </a:p>
          <a:p>
            <a:pPr indent="-334327" lvl="0" marL="457200" rtl="0" algn="l">
              <a:spcBef>
                <a:spcPts val="0"/>
              </a:spcBef>
              <a:spcAft>
                <a:spcPts val="0"/>
              </a:spcAft>
              <a:buSzPct val="100000"/>
              <a:buChar char="●"/>
            </a:pPr>
            <a:r>
              <a:rPr lang="en"/>
              <a:t>A more complete list of CSS Selectors: </a:t>
            </a:r>
            <a:r>
              <a:rPr lang="en" u="sng">
                <a:solidFill>
                  <a:schemeClr val="hlink"/>
                </a:solidFill>
                <a:hlinkClick r:id="rId6"/>
              </a:rPr>
              <a:t>https://developer.mozilla.org/en-US/docs/Web/CSS/CSS_Selectors</a:t>
            </a:r>
            <a:endParaRPr/>
          </a:p>
          <a:p>
            <a:pPr indent="-334327" lvl="0" marL="457200" rtl="0" algn="l">
              <a:spcBef>
                <a:spcPts val="0"/>
              </a:spcBef>
              <a:spcAft>
                <a:spcPts val="0"/>
              </a:spcAft>
              <a:buSzPct val="100000"/>
              <a:buChar char="●"/>
            </a:pPr>
            <a:r>
              <a:rPr lang="en" u="sng">
                <a:solidFill>
                  <a:schemeClr val="hlink"/>
                </a:solidFill>
                <a:hlinkClick r:id="rId7"/>
              </a:rPr>
              <a:t>http://www.csszengarden.com/</a:t>
            </a:r>
            <a:endParaRPr/>
          </a:p>
          <a:p>
            <a:pPr indent="-310832" lvl="1" marL="914400" rtl="0" algn="l">
              <a:spcBef>
                <a:spcPts val="0"/>
              </a:spcBef>
              <a:spcAft>
                <a:spcPts val="0"/>
              </a:spcAft>
              <a:buSzPct val="100000"/>
              <a:buChar char="○"/>
            </a:pPr>
            <a:r>
              <a:rPr lang="en"/>
              <a:t>It is the same markup styled by different people</a:t>
            </a:r>
            <a:endParaRPr/>
          </a:p>
          <a:p>
            <a:pPr indent="-334327" lvl="0" marL="457200" rtl="0" algn="l">
              <a:spcBef>
                <a:spcPts val="0"/>
              </a:spcBef>
              <a:spcAft>
                <a:spcPts val="0"/>
              </a:spcAft>
              <a:buSzPct val="100000"/>
              <a:buChar char="●"/>
            </a:pPr>
            <a:r>
              <a:rPr lang="en" u="sng">
                <a:solidFill>
                  <a:schemeClr val="hlink"/>
                </a:solidFill>
                <a:hlinkClick r:id="rId8"/>
              </a:rPr>
              <a:t>https://www.awwwards.com/</a:t>
            </a:r>
            <a:endParaRPr/>
          </a:p>
          <a:p>
            <a:pPr indent="-334327" lvl="0" marL="457200" rtl="0" algn="l">
              <a:spcBef>
                <a:spcPts val="0"/>
              </a:spcBef>
              <a:spcAft>
                <a:spcPts val="0"/>
              </a:spcAft>
              <a:buSzPct val="100000"/>
              <a:buChar char="●"/>
            </a:pPr>
            <a:r>
              <a:rPr lang="en" u="sng">
                <a:solidFill>
                  <a:schemeClr val="hlink"/>
                </a:solidFill>
                <a:hlinkClick r:id="rId9"/>
              </a:rPr>
              <a:t>https://wattenberger.com/blog/css-percents</a:t>
            </a:r>
            <a:endParaRPr/>
          </a:p>
          <a:p>
            <a:pPr indent="-334327" lvl="0" marL="457200" rtl="0" algn="l">
              <a:spcBef>
                <a:spcPts val="0"/>
              </a:spcBef>
              <a:spcAft>
                <a:spcPts val="0"/>
              </a:spcAft>
              <a:buSzPct val="100000"/>
              <a:buChar char="●"/>
            </a:pPr>
            <a:r>
              <a:rPr lang="en" u="sng">
                <a:solidFill>
                  <a:schemeClr val="hlink"/>
                </a:solidFill>
                <a:hlinkClick r:id="rId10"/>
              </a:rPr>
              <a:t>https://www.w3.org/Style/CSS20/history.html</a:t>
            </a:r>
            <a:endParaRPr/>
          </a:p>
          <a:p>
            <a:pPr indent="-334327" lvl="0" marL="457200" rtl="0" algn="l">
              <a:spcBef>
                <a:spcPts val="0"/>
              </a:spcBef>
              <a:spcAft>
                <a:spcPts val="0"/>
              </a:spcAft>
              <a:buSzPct val="100000"/>
              <a:buChar char="●"/>
            </a:pPr>
            <a:r>
              <a:rPr lang="en" u="sng">
                <a:solidFill>
                  <a:schemeClr val="hlink"/>
                </a:solidFill>
                <a:hlinkClick r:id="rId11"/>
              </a:rPr>
              <a:t>https://developer.mozilla.org/en-US/docs/Web/CSS/Using_CSS_custom_properties</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7" name="Shape 767"/>
        <p:cNvGrpSpPr/>
        <p:nvPr/>
      </p:nvGrpSpPr>
      <p:grpSpPr>
        <a:xfrm>
          <a:off x="0" y="0"/>
          <a:ext cx="0" cy="0"/>
          <a:chOff x="0" y="0"/>
          <a:chExt cx="0" cy="0"/>
        </a:xfrm>
      </p:grpSpPr>
      <p:sp>
        <p:nvSpPr>
          <p:cNvPr id="768" name="Google Shape;768;p10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References</a:t>
            </a:r>
            <a:endParaRPr/>
          </a:p>
        </p:txBody>
      </p:sp>
      <p:sp>
        <p:nvSpPr>
          <p:cNvPr id="769" name="Google Shape;769;p10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CSS Syntax Really Cool Example: </a:t>
            </a:r>
            <a:r>
              <a:rPr lang="en" u="sng">
                <a:solidFill>
                  <a:schemeClr val="hlink"/>
                </a:solidFill>
                <a:hlinkClick r:id="rId3"/>
              </a:rPr>
              <a:t>https://codepen.io/marcobiedermann/full/osurh</a:t>
            </a:r>
            <a:endParaRPr/>
          </a:p>
          <a:p>
            <a:pPr indent="-342900" lvl="0" marL="457200" rtl="0" algn="l">
              <a:spcBef>
                <a:spcPts val="0"/>
              </a:spcBef>
              <a:spcAft>
                <a:spcPts val="0"/>
              </a:spcAft>
              <a:buSzPts val="1800"/>
              <a:buChar char="●"/>
            </a:pPr>
            <a:r>
              <a:rPr lang="en"/>
              <a:t>Property List</a:t>
            </a:r>
            <a:endParaRPr/>
          </a:p>
          <a:p>
            <a:pPr indent="-317500" lvl="1" marL="914400" rtl="0" algn="l">
              <a:spcBef>
                <a:spcPts val="0"/>
              </a:spcBef>
              <a:spcAft>
                <a:spcPts val="0"/>
              </a:spcAft>
              <a:buSzPts val="1400"/>
              <a:buChar char="○"/>
            </a:pPr>
            <a:r>
              <a:rPr lang="en" u="sng">
                <a:solidFill>
                  <a:schemeClr val="hlink"/>
                </a:solidFill>
                <a:hlinkClick r:id="rId4"/>
              </a:rPr>
              <a:t>https://developer.mozilla.org/en-US/docs/Web/CSS/CSS_Properties_Reference</a:t>
            </a:r>
            <a:endParaRPr/>
          </a:p>
          <a:p>
            <a:pPr indent="-342900" lvl="0" marL="457200" rtl="0" algn="l">
              <a:spcBef>
                <a:spcPts val="0"/>
              </a:spcBef>
              <a:spcAft>
                <a:spcPts val="0"/>
              </a:spcAft>
              <a:buSzPts val="1800"/>
              <a:buChar char="●"/>
            </a:pPr>
            <a:r>
              <a:rPr lang="en"/>
              <a:t>The cascade 2020 Snapshot: </a:t>
            </a:r>
            <a:r>
              <a:rPr lang="en" u="sng">
                <a:solidFill>
                  <a:schemeClr val="hlink"/>
                </a:solidFill>
                <a:hlinkClick r:id="rId5"/>
              </a:rPr>
              <a:t>https://www.w3.org/TR/css-cascade-4/#cascade-sort</a:t>
            </a:r>
            <a:endParaRPr/>
          </a:p>
          <a:p>
            <a:pPr indent="-342900" lvl="0" marL="457200" rtl="0" algn="l">
              <a:spcBef>
                <a:spcPts val="0"/>
              </a:spcBef>
              <a:spcAft>
                <a:spcPts val="0"/>
              </a:spcAft>
              <a:buSzPts val="1800"/>
              <a:buChar char="●"/>
            </a:pPr>
            <a:r>
              <a:rPr lang="en"/>
              <a:t>Specificity: </a:t>
            </a:r>
            <a:r>
              <a:rPr lang="en" u="sng">
                <a:solidFill>
                  <a:schemeClr val="hlink"/>
                </a:solidFill>
                <a:hlinkClick r:id="rId6"/>
              </a:rPr>
              <a:t>https://www.w3.org/TR/selectors/#specificity</a:t>
            </a:r>
            <a:endParaRPr/>
          </a:p>
          <a:p>
            <a:pPr indent="-342900" lvl="0" marL="457200" rtl="0" algn="l">
              <a:spcBef>
                <a:spcPts val="0"/>
              </a:spcBef>
              <a:spcAft>
                <a:spcPts val="0"/>
              </a:spcAft>
              <a:buSzPts val="1800"/>
              <a:buChar char="●"/>
            </a:pPr>
            <a:r>
              <a:rPr lang="en"/>
              <a:t>Box Model: </a:t>
            </a:r>
            <a:r>
              <a:rPr lang="en" u="sng">
                <a:solidFill>
                  <a:schemeClr val="hlink"/>
                </a:solidFill>
                <a:hlinkClick r:id="rId7"/>
              </a:rPr>
              <a:t>https://developer.mozilla.org/en-US/docs/Learn/CSS/Building_blocks/The_box_model</a:t>
            </a:r>
            <a:endParaRPr/>
          </a:p>
          <a:p>
            <a:pPr indent="-342900" lvl="0" marL="457200" rtl="0" algn="l">
              <a:spcBef>
                <a:spcPts val="0"/>
              </a:spcBef>
              <a:spcAft>
                <a:spcPts val="0"/>
              </a:spcAft>
              <a:buSzPts val="1800"/>
              <a:buChar char="●"/>
            </a:pPr>
            <a:r>
              <a:rPr lang="en"/>
              <a:t>Bootstrap Screenshots/Code: </a:t>
            </a:r>
            <a:r>
              <a:rPr lang="en" u="sng">
                <a:solidFill>
                  <a:schemeClr val="hlink"/>
                </a:solidFill>
                <a:hlinkClick r:id="rId8"/>
              </a:rPr>
              <a:t>https://getbootstrap.com/</a:t>
            </a:r>
            <a:endParaRPr/>
          </a:p>
          <a:p>
            <a:pPr indent="-317500" lvl="1" marL="914400" rtl="0" algn="l">
              <a:spcBef>
                <a:spcPts val="0"/>
              </a:spcBef>
              <a:spcAft>
                <a:spcPts val="0"/>
              </a:spcAft>
              <a:buSzPts val="1400"/>
              <a:buChar char="○"/>
            </a:pPr>
            <a:r>
              <a:rPr lang="en" u="sng">
                <a:solidFill>
                  <a:schemeClr val="hlink"/>
                </a:solidFill>
                <a:hlinkClick r:id="rId9"/>
              </a:rPr>
              <a:t>https://getbootstrap.com/docs/5.0/layout/grid/</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3" name="Shape 773"/>
        <p:cNvGrpSpPr/>
        <p:nvPr/>
      </p:nvGrpSpPr>
      <p:grpSpPr>
        <a:xfrm>
          <a:off x="0" y="0"/>
          <a:ext cx="0" cy="0"/>
          <a:chOff x="0" y="0"/>
          <a:chExt cx="0" cy="0"/>
        </a:xfrm>
      </p:grpSpPr>
      <p:sp>
        <p:nvSpPr>
          <p:cNvPr id="774" name="Google Shape;774;p10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References</a:t>
            </a:r>
            <a:endParaRPr/>
          </a:p>
        </p:txBody>
      </p:sp>
      <p:sp>
        <p:nvSpPr>
          <p:cNvPr id="775" name="Google Shape;775;p10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Foundation Screenshots/Code: </a:t>
            </a:r>
            <a:r>
              <a:rPr lang="en" u="sng">
                <a:solidFill>
                  <a:schemeClr val="hlink"/>
                </a:solidFill>
                <a:hlinkClick r:id="rId3"/>
              </a:rPr>
              <a:t>https://get.foundation/index.html</a:t>
            </a:r>
            <a:endParaRPr/>
          </a:p>
          <a:p>
            <a:pPr indent="-317500" lvl="1" marL="914400" rtl="0" algn="l">
              <a:spcBef>
                <a:spcPts val="0"/>
              </a:spcBef>
              <a:spcAft>
                <a:spcPts val="0"/>
              </a:spcAft>
              <a:buSzPts val="1400"/>
              <a:buChar char="○"/>
            </a:pPr>
            <a:r>
              <a:rPr lang="en" u="sng">
                <a:solidFill>
                  <a:schemeClr val="hlink"/>
                </a:solidFill>
                <a:hlinkClick r:id="rId4"/>
              </a:rPr>
              <a:t>https://get.foundation/sites/docs/xy-grid.html</a:t>
            </a:r>
            <a:endParaRPr/>
          </a:p>
          <a:p>
            <a:pPr indent="-342900" lvl="0" marL="457200" rtl="0" algn="l">
              <a:spcBef>
                <a:spcPts val="0"/>
              </a:spcBef>
              <a:spcAft>
                <a:spcPts val="0"/>
              </a:spcAft>
              <a:buSzPts val="1800"/>
              <a:buChar char="●"/>
            </a:pPr>
            <a:r>
              <a:rPr lang="en"/>
              <a:t>Flexbox: </a:t>
            </a:r>
            <a:r>
              <a:rPr lang="en" u="sng">
                <a:solidFill>
                  <a:schemeClr val="hlink"/>
                </a:solidFill>
                <a:hlinkClick r:id="rId5"/>
              </a:rPr>
              <a:t>https://css-tricks.com/snippets/css/a-guide-to-flexbox/</a:t>
            </a:r>
            <a:endParaRPr/>
          </a:p>
          <a:p>
            <a:pPr indent="-342900" lvl="0" marL="457200" rtl="0" algn="l">
              <a:spcBef>
                <a:spcPts val="0"/>
              </a:spcBef>
              <a:spcAft>
                <a:spcPts val="0"/>
              </a:spcAft>
              <a:buSzPts val="1800"/>
              <a:buChar char="●"/>
            </a:pPr>
            <a:r>
              <a:rPr lang="en"/>
              <a:t>CSS Grid: </a:t>
            </a:r>
            <a:r>
              <a:rPr lang="en" u="sng">
                <a:solidFill>
                  <a:schemeClr val="hlink"/>
                </a:solidFill>
                <a:hlinkClick r:id="rId6"/>
              </a:rPr>
              <a:t>https://css-tricks.com/snippets/css/complete-guide-grid/</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9" name="Shape 779"/>
        <p:cNvGrpSpPr/>
        <p:nvPr/>
      </p:nvGrpSpPr>
      <p:grpSpPr>
        <a:xfrm>
          <a:off x="0" y="0"/>
          <a:ext cx="0" cy="0"/>
          <a:chOff x="0" y="0"/>
          <a:chExt cx="0" cy="0"/>
        </a:xfrm>
      </p:grpSpPr>
      <p:sp>
        <p:nvSpPr>
          <p:cNvPr id="780" name="Google Shape;780;p10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Author and </a:t>
            </a:r>
            <a:r>
              <a:rPr lang="en"/>
              <a:t>Contact Info</a:t>
            </a:r>
            <a:endParaRPr/>
          </a:p>
        </p:txBody>
      </p:sp>
      <p:sp>
        <p:nvSpPr>
          <p:cNvPr id="781" name="Google Shape;781;p10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Slides produced July 2021</a:t>
            </a:r>
            <a:endParaRPr/>
          </a:p>
          <a:p>
            <a:pPr indent="0" lvl="0" marL="0" rtl="0" algn="l">
              <a:spcBef>
                <a:spcPts val="1200"/>
              </a:spcBef>
              <a:spcAft>
                <a:spcPts val="0"/>
              </a:spcAft>
              <a:buNone/>
            </a:pPr>
            <a:r>
              <a:rPr lang="en"/>
              <a:t>Sarah Whelan</a:t>
            </a:r>
            <a:endParaRPr/>
          </a:p>
          <a:p>
            <a:pPr indent="0" lvl="0" marL="0" rtl="0" algn="l">
              <a:spcBef>
                <a:spcPts val="1200"/>
              </a:spcBef>
              <a:spcAft>
                <a:spcPts val="0"/>
              </a:spcAft>
              <a:buNone/>
            </a:pPr>
            <a:r>
              <a:rPr lang="en" u="sng">
                <a:solidFill>
                  <a:schemeClr val="hlink"/>
                </a:solidFill>
                <a:hlinkClick r:id="rId3"/>
              </a:rPr>
              <a:t>hello@sarahwhelan.com</a:t>
            </a:r>
            <a:endParaRPr/>
          </a:p>
          <a:p>
            <a:pPr indent="0" lvl="0" marL="0" rtl="0" algn="l">
              <a:spcBef>
                <a:spcPts val="1200"/>
              </a:spcBef>
              <a:spcAft>
                <a:spcPts val="1200"/>
              </a:spcAft>
              <a:buNone/>
            </a:pPr>
            <a:r>
              <a:rPr lang="en"/>
              <a:t>Please reach out with any corrections, questions, or comments. They will be greatly appreciated.</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